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3.xml" ContentType="application/vnd.openxmlformats-officedocument.theme+xml"/>
  <Override PartName="/ppt/slideLayouts/slideLayout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4" r:id="rId4"/>
    <p:sldMasterId id="2147483726" r:id="rId5"/>
    <p:sldMasterId id="2147483731" r:id="rId6"/>
    <p:sldMasterId id="2147483732" r:id="rId7"/>
  </p:sldMasterIdLst>
  <p:notesMasterIdLst>
    <p:notesMasterId r:id="rId15"/>
  </p:notesMasterIdLst>
  <p:sldIdLst>
    <p:sldId id="256" r:id="rId8"/>
    <p:sldId id="2147469242" r:id="rId9"/>
    <p:sldId id="2147469238" r:id="rId10"/>
    <p:sldId id="2147469241" r:id="rId11"/>
    <p:sldId id="2147469240" r:id="rId12"/>
    <p:sldId id="2147469243" r:id="rId13"/>
    <p:sldId id="2147469236" r:id="rId14"/>
  </p:sldIdLst>
  <p:sldSz cx="12192000" cy="6858000"/>
  <p:notesSz cx="7104063" cy="10234613"/>
  <p:custDataLst>
    <p:tags r:id="rId16"/>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86" userDrawn="1">
          <p15:clr>
            <a:srgbClr val="A4A3A4"/>
          </p15:clr>
        </p15:guide>
        <p15:guide id="2" pos="3840" userDrawn="1">
          <p15:clr>
            <a:srgbClr val="A4A3A4"/>
          </p15:clr>
        </p15:guide>
        <p15:guide id="3" orient="horz" pos="1366" userDrawn="1">
          <p15:clr>
            <a:srgbClr val="A4A3A4"/>
          </p15:clr>
        </p15:guide>
        <p15:guide id="4" orient="horz" pos="3906" userDrawn="1">
          <p15:clr>
            <a:srgbClr val="A4A3A4"/>
          </p15:clr>
        </p15:guide>
        <p15:guide id="5" pos="393"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assi Corrado" initials="BC" lastIdx="1" clrIdx="0">
    <p:extLst>
      <p:ext uri="{19B8F6BF-5375-455C-9EA6-DF929625EA0E}">
        <p15:presenceInfo xmlns:p15="http://schemas.microsoft.com/office/powerpoint/2012/main" userId="S::MCB650@lancse.csebo.it::1bf66141-f29a-4704-b7a0-599d7e2d676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1C57"/>
    <a:srgbClr val="C6EFCE"/>
    <a:srgbClr val="5B9BD5"/>
    <a:srgbClr val="FFC7CE"/>
    <a:srgbClr val="FFEB9C"/>
    <a:srgbClr val="E2EFDA"/>
    <a:srgbClr val="CCFFCC"/>
    <a:srgbClr val="00B050"/>
    <a:srgbClr val="FFC000"/>
    <a:srgbClr val="3A464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757" autoAdjust="0"/>
    <p:restoredTop sz="94660"/>
  </p:normalViewPr>
  <p:slideViewPr>
    <p:cSldViewPr snapToGrid="0">
      <p:cViewPr varScale="1">
        <p:scale>
          <a:sx n="115" d="100"/>
          <a:sy n="115" d="100"/>
        </p:scale>
        <p:origin x="2232" y="67"/>
      </p:cViewPr>
      <p:guideLst>
        <p:guide orient="horz" pos="686"/>
        <p:guide pos="3840"/>
        <p:guide orient="horz" pos="1366"/>
        <p:guide orient="horz" pos="3906"/>
        <p:guide pos="393"/>
      </p:guideLst>
    </p:cSldViewPr>
  </p:slideViewPr>
  <p:notesTextViewPr>
    <p:cViewPr>
      <p:scale>
        <a:sx n="75" d="100"/>
        <a:sy n="75"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tags" Target="tags/tag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5" Type="http://schemas.openxmlformats.org/officeDocument/2006/relationships/slideMaster" Target="slideMasters/slideMaster2.xml"/><Relationship Id="rId15" Type="http://schemas.openxmlformats.org/officeDocument/2006/relationships/notesMaster" Target="notesMasters/notesMaster1.xml"/><Relationship Id="rId10" Type="http://schemas.openxmlformats.org/officeDocument/2006/relationships/slide" Target="slides/slide3.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3078427" cy="513508"/>
          </a:xfrm>
          <a:prstGeom prst="rect">
            <a:avLst/>
          </a:prstGeom>
        </p:spPr>
        <p:txBody>
          <a:bodyPr vert="horz" lIns="99075" tIns="49538" rIns="99075" bIns="49538" rtlCol="0"/>
          <a:lstStyle>
            <a:lvl1pPr algn="l">
              <a:defRPr sz="1300"/>
            </a:lvl1pPr>
          </a:lstStyle>
          <a:p>
            <a:endParaRPr lang="it-IT"/>
          </a:p>
        </p:txBody>
      </p:sp>
      <p:sp>
        <p:nvSpPr>
          <p:cNvPr id="3" name="Segnaposto data 2"/>
          <p:cNvSpPr>
            <a:spLocks noGrp="1"/>
          </p:cNvSpPr>
          <p:nvPr>
            <p:ph type="dt" idx="1"/>
          </p:nvPr>
        </p:nvSpPr>
        <p:spPr>
          <a:xfrm>
            <a:off x="4023992" y="0"/>
            <a:ext cx="3078427" cy="513508"/>
          </a:xfrm>
          <a:prstGeom prst="rect">
            <a:avLst/>
          </a:prstGeom>
        </p:spPr>
        <p:txBody>
          <a:bodyPr vert="horz" lIns="99075" tIns="49538" rIns="99075" bIns="49538" rtlCol="0"/>
          <a:lstStyle>
            <a:lvl1pPr algn="r">
              <a:defRPr sz="1300"/>
            </a:lvl1pPr>
          </a:lstStyle>
          <a:p>
            <a:fld id="{A2FBCF87-3069-5147-9D06-CEAF7ED046E3}" type="datetimeFigureOut">
              <a:rPr lang="it-IT" smtClean="0"/>
              <a:t>05/05/2025</a:t>
            </a:fld>
            <a:endParaRPr lang="it-IT"/>
          </a:p>
        </p:txBody>
      </p:sp>
      <p:sp>
        <p:nvSpPr>
          <p:cNvPr id="4" name="Segnaposto immagine diapositiva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0" anchor="ctr"/>
          <a:lstStyle/>
          <a:p>
            <a:endParaRPr lang="it-IT"/>
          </a:p>
        </p:txBody>
      </p:sp>
      <p:sp>
        <p:nvSpPr>
          <p:cNvPr id="5" name="Segnaposto note 4"/>
          <p:cNvSpPr>
            <a:spLocks noGrp="1"/>
          </p:cNvSpPr>
          <p:nvPr>
            <p:ph type="body" sz="quarter" idx="3"/>
          </p:nvPr>
        </p:nvSpPr>
        <p:spPr>
          <a:xfrm>
            <a:off x="710407" y="4925407"/>
            <a:ext cx="5683250" cy="4029879"/>
          </a:xfrm>
          <a:prstGeom prst="rect">
            <a:avLst/>
          </a:prstGeom>
        </p:spPr>
        <p:txBody>
          <a:bodyPr vert="horz" lIns="99075" tIns="49538" rIns="99075" bIns="49538"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9721107"/>
            <a:ext cx="3078427" cy="513507"/>
          </a:xfrm>
          <a:prstGeom prst="rect">
            <a:avLst/>
          </a:prstGeom>
        </p:spPr>
        <p:txBody>
          <a:bodyPr vert="horz" lIns="99075" tIns="49538" rIns="99075" bIns="49538" rtlCol="0" anchor="b"/>
          <a:lstStyle>
            <a:lvl1pPr algn="l">
              <a:defRPr sz="1300"/>
            </a:lvl1pPr>
          </a:lstStyle>
          <a:p>
            <a:endParaRPr lang="it-IT"/>
          </a:p>
        </p:txBody>
      </p:sp>
      <p:sp>
        <p:nvSpPr>
          <p:cNvPr id="7" name="Segnaposto numero diapositiva 6"/>
          <p:cNvSpPr>
            <a:spLocks noGrp="1"/>
          </p:cNvSpPr>
          <p:nvPr>
            <p:ph type="sldNum" sz="quarter" idx="5"/>
          </p:nvPr>
        </p:nvSpPr>
        <p:spPr>
          <a:xfrm>
            <a:off x="4023992" y="9721107"/>
            <a:ext cx="3078427" cy="513507"/>
          </a:xfrm>
          <a:prstGeom prst="rect">
            <a:avLst/>
          </a:prstGeom>
        </p:spPr>
        <p:txBody>
          <a:bodyPr vert="horz" lIns="99075" tIns="49538" rIns="99075" bIns="49538" rtlCol="0" anchor="b"/>
          <a:lstStyle>
            <a:lvl1pPr algn="r">
              <a:defRPr sz="1300"/>
            </a:lvl1pPr>
          </a:lstStyle>
          <a:p>
            <a:fld id="{90F9BF5D-D9EF-A145-A0A8-24F8FC9E8EC6}" type="slidenum">
              <a:rPr lang="it-IT" smtClean="0"/>
              <a:t>‹#›</a:t>
            </a:fld>
            <a:endParaRPr lang="it-IT"/>
          </a:p>
        </p:txBody>
      </p:sp>
    </p:spTree>
    <p:extLst>
      <p:ext uri="{BB962C8B-B14F-4D97-AF65-F5344CB8AC3E}">
        <p14:creationId xmlns:p14="http://schemas.microsoft.com/office/powerpoint/2010/main" val="35368358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90F9BF5D-D9EF-A145-A0A8-24F8FC9E8EC6}" type="slidenum">
              <a:rPr lang="it-IT" smtClean="0"/>
              <a:t>1</a:t>
            </a:fld>
            <a:endParaRPr lang="it-IT"/>
          </a:p>
        </p:txBody>
      </p:sp>
    </p:spTree>
    <p:extLst>
      <p:ext uri="{BB962C8B-B14F-4D97-AF65-F5344CB8AC3E}">
        <p14:creationId xmlns:p14="http://schemas.microsoft.com/office/powerpoint/2010/main" val="50381488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pic>
        <p:nvPicPr>
          <p:cNvPr id="17" name="Immagine 16">
            <a:extLst>
              <a:ext uri="{FF2B5EF4-FFF2-40B4-BE49-F238E27FC236}">
                <a16:creationId xmlns:a16="http://schemas.microsoft.com/office/drawing/2014/main" id="{BE1F870C-B842-3842-AD40-600621E997BD}"/>
              </a:ext>
            </a:extLst>
          </p:cNvPr>
          <p:cNvPicPr>
            <a:picLocks noChangeAspect="1"/>
          </p:cNvPicPr>
          <p:nvPr userDrawn="1"/>
        </p:nvPicPr>
        <p:blipFill>
          <a:blip r:embed="rId2"/>
          <a:stretch>
            <a:fillRect/>
          </a:stretch>
        </p:blipFill>
        <p:spPr>
          <a:xfrm>
            <a:off x="467342" y="2144713"/>
            <a:ext cx="11724658" cy="4724862"/>
          </a:xfrm>
          <a:prstGeom prst="rect">
            <a:avLst/>
          </a:prstGeom>
        </p:spPr>
      </p:pic>
      <p:sp>
        <p:nvSpPr>
          <p:cNvPr id="12" name="CasellaDiTesto 11">
            <a:extLst>
              <a:ext uri="{FF2B5EF4-FFF2-40B4-BE49-F238E27FC236}">
                <a16:creationId xmlns:a16="http://schemas.microsoft.com/office/drawing/2014/main" id="{92929667-4E85-2A49-B9C5-1A6D1E7664C9}"/>
              </a:ext>
            </a:extLst>
          </p:cNvPr>
          <p:cNvSpPr txBox="1"/>
          <p:nvPr/>
        </p:nvSpPr>
        <p:spPr>
          <a:xfrm>
            <a:off x="6270810" y="5660024"/>
            <a:ext cx="1449501" cy="369332"/>
          </a:xfrm>
          <a:prstGeom prst="rect">
            <a:avLst/>
          </a:prstGeom>
          <a:noFill/>
        </p:spPr>
        <p:txBody>
          <a:bodyPr wrap="square" rtlCol="0">
            <a:spAutoFit/>
          </a:bodyPr>
          <a:lstStyle/>
          <a:p>
            <a:r>
              <a:rPr lang="pl-PL" noProof="1">
                <a:solidFill>
                  <a:srgbClr val="00548F"/>
                </a:solidFill>
                <a:latin typeface="Corbel" panose="020B0503020204020204" pitchFamily="34" charset="0"/>
              </a:rPr>
              <a:t>Poufne</a:t>
            </a:r>
            <a:endParaRPr lang="it-IT" noProof="1">
              <a:solidFill>
                <a:srgbClr val="00548F"/>
              </a:solidFill>
              <a:latin typeface="Corbel" panose="020B0503020204020204" pitchFamily="34" charset="0"/>
            </a:endParaRPr>
          </a:p>
        </p:txBody>
      </p:sp>
      <p:sp>
        <p:nvSpPr>
          <p:cNvPr id="13" name="CasellaDiTesto 12">
            <a:extLst>
              <a:ext uri="{FF2B5EF4-FFF2-40B4-BE49-F238E27FC236}">
                <a16:creationId xmlns:a16="http://schemas.microsoft.com/office/drawing/2014/main" id="{7FD592DD-0642-E64B-9DB8-4C3BA8C35D52}"/>
              </a:ext>
            </a:extLst>
          </p:cNvPr>
          <p:cNvSpPr txBox="1"/>
          <p:nvPr/>
        </p:nvSpPr>
        <p:spPr>
          <a:xfrm>
            <a:off x="9574307" y="6479718"/>
            <a:ext cx="2617693" cy="369332"/>
          </a:xfrm>
          <a:prstGeom prst="rect">
            <a:avLst/>
          </a:prstGeom>
          <a:noFill/>
        </p:spPr>
        <p:txBody>
          <a:bodyPr wrap="square" rtlCol="0">
            <a:spAutoFit/>
          </a:bodyPr>
          <a:lstStyle/>
          <a:p>
            <a:pPr algn="r"/>
            <a:r>
              <a:rPr lang="it-IT" noProof="1">
                <a:solidFill>
                  <a:srgbClr val="00548E"/>
                </a:solidFill>
                <a:latin typeface="Corbel" panose="020B0503020204020204" pitchFamily="34" charset="0"/>
              </a:rPr>
              <a:t>softspm.com</a:t>
            </a:r>
          </a:p>
        </p:txBody>
      </p:sp>
      <p:sp>
        <p:nvSpPr>
          <p:cNvPr id="2" name="Titolo 1">
            <a:extLst>
              <a:ext uri="{FF2B5EF4-FFF2-40B4-BE49-F238E27FC236}">
                <a16:creationId xmlns:a16="http://schemas.microsoft.com/office/drawing/2014/main" id="{44E53F15-F41D-DA42-BCF4-F7B7AE3AAA98}"/>
              </a:ext>
            </a:extLst>
          </p:cNvPr>
          <p:cNvSpPr>
            <a:spLocks noGrp="1"/>
          </p:cNvSpPr>
          <p:nvPr>
            <p:ph type="title" hasCustomPrompt="1"/>
          </p:nvPr>
        </p:nvSpPr>
        <p:spPr>
          <a:xfrm>
            <a:off x="6374987" y="2594113"/>
            <a:ext cx="5259040" cy="1551994"/>
          </a:xfrm>
          <a:prstGeom prst="rect">
            <a:avLst/>
          </a:prstGeom>
        </p:spPr>
        <p:txBody>
          <a:bodyPr anchor="t">
            <a:normAutofit/>
          </a:bodyPr>
          <a:lstStyle>
            <a:lvl1pPr>
              <a:defRPr sz="3200" b="1" i="0">
                <a:solidFill>
                  <a:schemeClr val="accent4"/>
                </a:solidFill>
                <a:latin typeface="Corbel" panose="020B0503020204020204" pitchFamily="34" charset="0"/>
              </a:defRPr>
            </a:lvl1pPr>
          </a:lstStyle>
          <a:p>
            <a:r>
              <a:rPr lang="it-IT" err="1"/>
              <a:t>Type</a:t>
            </a:r>
            <a:r>
              <a:rPr lang="it-IT"/>
              <a:t> </a:t>
            </a:r>
            <a:r>
              <a:rPr lang="it-IT" err="1"/>
              <a:t>here</a:t>
            </a:r>
            <a:r>
              <a:rPr lang="it-IT"/>
              <a:t> the </a:t>
            </a:r>
            <a:r>
              <a:rPr lang="it-IT" err="1"/>
              <a:t>title</a:t>
            </a:r>
            <a:r>
              <a:rPr lang="it-IT"/>
              <a:t> </a:t>
            </a:r>
            <a:br>
              <a:rPr lang="it-IT"/>
            </a:br>
            <a:r>
              <a:rPr lang="it-IT"/>
              <a:t>of </a:t>
            </a:r>
            <a:r>
              <a:rPr lang="it-IT" err="1"/>
              <a:t>your</a:t>
            </a:r>
            <a:r>
              <a:rPr lang="it-IT"/>
              <a:t> slide</a:t>
            </a:r>
            <a:br>
              <a:rPr lang="it-IT"/>
            </a:br>
            <a:r>
              <a:rPr lang="it-IT" err="1"/>
              <a:t>presentation</a:t>
            </a:r>
            <a:endParaRPr lang="it-IT"/>
          </a:p>
        </p:txBody>
      </p:sp>
      <p:sp>
        <p:nvSpPr>
          <p:cNvPr id="6" name="Segnaposto testo 5">
            <a:extLst>
              <a:ext uri="{FF2B5EF4-FFF2-40B4-BE49-F238E27FC236}">
                <a16:creationId xmlns:a16="http://schemas.microsoft.com/office/drawing/2014/main" id="{B35FF4C0-444C-EA4D-ACE0-712AE41CDBEC}"/>
              </a:ext>
            </a:extLst>
          </p:cNvPr>
          <p:cNvSpPr>
            <a:spLocks noGrp="1"/>
          </p:cNvSpPr>
          <p:nvPr>
            <p:ph type="body" sz="quarter" idx="10" hasCustomPrompt="1"/>
          </p:nvPr>
        </p:nvSpPr>
        <p:spPr>
          <a:xfrm>
            <a:off x="6375400" y="4373563"/>
            <a:ext cx="5258627" cy="446242"/>
          </a:xfrm>
          <a:prstGeom prst="rect">
            <a:avLst/>
          </a:prstGeom>
        </p:spPr>
        <p:txBody>
          <a:bodyPr>
            <a:normAutofit/>
          </a:bodyPr>
          <a:lstStyle>
            <a:lvl1pPr marL="0" indent="0">
              <a:buNone/>
              <a:defRPr sz="2000" b="0" i="0">
                <a:solidFill>
                  <a:schemeClr val="bg1"/>
                </a:solidFill>
                <a:latin typeface="Corbel" panose="020B0503020204020204" pitchFamily="34" charset="0"/>
              </a:defRPr>
            </a:lvl1pPr>
          </a:lstStyle>
          <a:p>
            <a:pPr lvl="0"/>
            <a:r>
              <a:rPr lang="it-IT" err="1"/>
              <a:t>Type</a:t>
            </a:r>
            <a:r>
              <a:rPr lang="it-IT"/>
              <a:t> </a:t>
            </a:r>
            <a:r>
              <a:rPr lang="it-IT" err="1"/>
              <a:t>here</a:t>
            </a:r>
            <a:r>
              <a:rPr lang="it-IT"/>
              <a:t> sub </a:t>
            </a:r>
            <a:r>
              <a:rPr lang="it-IT" err="1"/>
              <a:t>title</a:t>
            </a:r>
            <a:endParaRPr lang="it-IT"/>
          </a:p>
        </p:txBody>
      </p:sp>
      <p:sp>
        <p:nvSpPr>
          <p:cNvPr id="15" name="Segnaposto testo 5">
            <a:extLst>
              <a:ext uri="{FF2B5EF4-FFF2-40B4-BE49-F238E27FC236}">
                <a16:creationId xmlns:a16="http://schemas.microsoft.com/office/drawing/2014/main" id="{A75212B9-5498-5B4D-89BB-7E9DD8FA4A52}"/>
              </a:ext>
            </a:extLst>
          </p:cNvPr>
          <p:cNvSpPr>
            <a:spLocks noGrp="1"/>
          </p:cNvSpPr>
          <p:nvPr>
            <p:ph type="body" sz="quarter" idx="11" hasCustomPrompt="1"/>
          </p:nvPr>
        </p:nvSpPr>
        <p:spPr>
          <a:xfrm>
            <a:off x="6375400" y="4840703"/>
            <a:ext cx="5258627" cy="446242"/>
          </a:xfrm>
          <a:prstGeom prst="rect">
            <a:avLst/>
          </a:prstGeom>
        </p:spPr>
        <p:txBody>
          <a:bodyPr>
            <a:normAutofit/>
          </a:bodyPr>
          <a:lstStyle>
            <a:lvl1pPr marL="0" indent="0">
              <a:buNone/>
              <a:defRPr sz="2000" b="0" i="1">
                <a:solidFill>
                  <a:schemeClr val="bg1"/>
                </a:solidFill>
                <a:latin typeface="Corbel" panose="020B0503020204020204" pitchFamily="34" charset="0"/>
              </a:defRPr>
            </a:lvl1pPr>
          </a:lstStyle>
          <a:p>
            <a:pPr lvl="0"/>
            <a:r>
              <a:rPr lang="it-IT" err="1"/>
              <a:t>Type</a:t>
            </a:r>
            <a:r>
              <a:rPr lang="it-IT"/>
              <a:t> </a:t>
            </a:r>
            <a:r>
              <a:rPr lang="it-IT" err="1"/>
              <a:t>here</a:t>
            </a:r>
            <a:r>
              <a:rPr lang="it-IT"/>
              <a:t> the date</a:t>
            </a:r>
          </a:p>
        </p:txBody>
      </p:sp>
      <p:pic>
        <p:nvPicPr>
          <p:cNvPr id="8" name="Grafika 7">
            <a:extLst>
              <a:ext uri="{FF2B5EF4-FFF2-40B4-BE49-F238E27FC236}">
                <a16:creationId xmlns:a16="http://schemas.microsoft.com/office/drawing/2014/main" id="{8C1DD8EE-166C-AEA8-A1F9-CA247E2CA763}"/>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467342" y="244273"/>
            <a:ext cx="2994100" cy="663864"/>
          </a:xfrm>
          <a:prstGeom prst="rect">
            <a:avLst/>
          </a:prstGeom>
        </p:spPr>
      </p:pic>
    </p:spTree>
    <p:extLst>
      <p:ext uri="{BB962C8B-B14F-4D97-AF65-F5344CB8AC3E}">
        <p14:creationId xmlns:p14="http://schemas.microsoft.com/office/powerpoint/2010/main" val="5079811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sclaim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44991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age_Layout_03_01">
    <p:spTree>
      <p:nvGrpSpPr>
        <p:cNvPr id="1" name=""/>
        <p:cNvGrpSpPr/>
        <p:nvPr/>
      </p:nvGrpSpPr>
      <p:grpSpPr>
        <a:xfrm>
          <a:off x="0" y="0"/>
          <a:ext cx="0" cy="0"/>
          <a:chOff x="0" y="0"/>
          <a:chExt cx="0" cy="0"/>
        </a:xfrm>
      </p:grpSpPr>
      <p:sp>
        <p:nvSpPr>
          <p:cNvPr id="4" name="Segnaposto testo 6">
            <a:extLst>
              <a:ext uri="{FF2B5EF4-FFF2-40B4-BE49-F238E27FC236}">
                <a16:creationId xmlns:a16="http://schemas.microsoft.com/office/drawing/2014/main" id="{B96F7416-5B0A-FC4F-BF20-83C62585CF40}"/>
              </a:ext>
            </a:extLst>
          </p:cNvPr>
          <p:cNvSpPr>
            <a:spLocks noGrp="1"/>
          </p:cNvSpPr>
          <p:nvPr>
            <p:ph type="body" sz="quarter" idx="10" hasCustomPrompt="1"/>
          </p:nvPr>
        </p:nvSpPr>
        <p:spPr>
          <a:xfrm>
            <a:off x="477521" y="365125"/>
            <a:ext cx="8453120" cy="1493491"/>
          </a:xfrm>
          <a:prstGeom prst="rect">
            <a:avLst/>
          </a:prstGeom>
        </p:spPr>
        <p:txBody>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3200" b="1" i="0">
                <a:solidFill>
                  <a:srgbClr val="3A464A"/>
                </a:solidFill>
                <a:latin typeface="Corbel" panose="020B0503020204020204" pitchFamily="34" charset="0"/>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it-IT" err="1"/>
              <a:t>Type</a:t>
            </a:r>
            <a:r>
              <a:rPr lang="it-IT"/>
              <a:t> </a:t>
            </a:r>
            <a:r>
              <a:rPr lang="it-IT" err="1"/>
              <a:t>here</a:t>
            </a:r>
            <a:r>
              <a:rPr lang="it-IT"/>
              <a:t> the </a:t>
            </a:r>
            <a:r>
              <a:rPr lang="it-IT" err="1"/>
              <a:t>headline</a:t>
            </a:r>
            <a:r>
              <a:rPr lang="it-IT"/>
              <a:t> of a new slide </a:t>
            </a:r>
            <a:r>
              <a:rPr lang="it-IT" err="1"/>
              <a:t>Type</a:t>
            </a:r>
            <a:r>
              <a:rPr lang="it-IT"/>
              <a:t> </a:t>
            </a:r>
            <a:r>
              <a:rPr lang="it-IT" err="1"/>
              <a:t>here</a:t>
            </a:r>
            <a:r>
              <a:rPr lang="it-IT"/>
              <a:t> the </a:t>
            </a:r>
            <a:r>
              <a:rPr lang="it-IT" err="1"/>
              <a:t>headline</a:t>
            </a:r>
            <a:r>
              <a:rPr lang="it-IT"/>
              <a:t> of a new slide</a:t>
            </a:r>
          </a:p>
          <a:p>
            <a:endParaRPr lang="it-IT"/>
          </a:p>
        </p:txBody>
      </p:sp>
    </p:spTree>
    <p:extLst>
      <p:ext uri="{BB962C8B-B14F-4D97-AF65-F5344CB8AC3E}">
        <p14:creationId xmlns:p14="http://schemas.microsoft.com/office/powerpoint/2010/main" val="10754764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BFF_Layout_04">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96852ABF-2E61-3F40-8B89-D554C5820DB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50"/>
            <a:ext cx="7124700" cy="6845300"/>
          </a:xfrm>
          <a:prstGeom prst="rect">
            <a:avLst/>
          </a:prstGeom>
        </p:spPr>
      </p:pic>
      <p:sp>
        <p:nvSpPr>
          <p:cNvPr id="4" name="Segnaposto testo 6">
            <a:extLst>
              <a:ext uri="{FF2B5EF4-FFF2-40B4-BE49-F238E27FC236}">
                <a16:creationId xmlns:a16="http://schemas.microsoft.com/office/drawing/2014/main" id="{AA0E42DD-503F-9346-BF8C-551E578CD9E8}"/>
              </a:ext>
            </a:extLst>
          </p:cNvPr>
          <p:cNvSpPr>
            <a:spLocks noGrp="1"/>
          </p:cNvSpPr>
          <p:nvPr>
            <p:ph type="body" sz="quarter" idx="10" hasCustomPrompt="1"/>
          </p:nvPr>
        </p:nvSpPr>
        <p:spPr>
          <a:xfrm>
            <a:off x="477521" y="365125"/>
            <a:ext cx="8544560" cy="1493491"/>
          </a:xfrm>
          <a:prstGeom prst="rect">
            <a:avLst/>
          </a:prstGeom>
        </p:spPr>
        <p:txBody>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3200" b="1" i="0">
                <a:solidFill>
                  <a:srgbClr val="3A464A"/>
                </a:solidFill>
                <a:latin typeface="Corbel" panose="020B0503020204020204" pitchFamily="34" charset="0"/>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it-IT" dirty="0"/>
              <a:t>Type here the headline of a new slide Type here the headline of a new slide</a:t>
            </a:r>
          </a:p>
          <a:p>
            <a:endParaRPr lang="it-IT" dirty="0"/>
          </a:p>
        </p:txBody>
      </p:sp>
    </p:spTree>
    <p:extLst>
      <p:ext uri="{BB962C8B-B14F-4D97-AF65-F5344CB8AC3E}">
        <p14:creationId xmlns:p14="http://schemas.microsoft.com/office/powerpoint/2010/main" val="21157740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BFF_Layout_01">
    <p:spTree>
      <p:nvGrpSpPr>
        <p:cNvPr id="1" name=""/>
        <p:cNvGrpSpPr/>
        <p:nvPr/>
      </p:nvGrpSpPr>
      <p:grpSpPr>
        <a:xfrm>
          <a:off x="0" y="0"/>
          <a:ext cx="0" cy="0"/>
          <a:chOff x="0" y="0"/>
          <a:chExt cx="0" cy="0"/>
        </a:xfrm>
      </p:grpSpPr>
      <p:sp>
        <p:nvSpPr>
          <p:cNvPr id="3" name="Segnaposto testo 6">
            <a:extLst>
              <a:ext uri="{FF2B5EF4-FFF2-40B4-BE49-F238E27FC236}">
                <a16:creationId xmlns:a16="http://schemas.microsoft.com/office/drawing/2014/main" id="{5123084E-D827-DE4F-8DD6-E0518A5FA633}"/>
              </a:ext>
            </a:extLst>
          </p:cNvPr>
          <p:cNvSpPr>
            <a:spLocks noGrp="1"/>
          </p:cNvSpPr>
          <p:nvPr>
            <p:ph type="body" sz="quarter" idx="10" hasCustomPrompt="1"/>
          </p:nvPr>
        </p:nvSpPr>
        <p:spPr>
          <a:xfrm>
            <a:off x="477520" y="365125"/>
            <a:ext cx="9340850" cy="1493491"/>
          </a:xfrm>
          <a:prstGeom prst="rect">
            <a:avLst/>
          </a:prstGeom>
        </p:spPr>
        <p:txBody>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3200" b="1" i="0">
                <a:solidFill>
                  <a:srgbClr val="3A464A"/>
                </a:solidFill>
                <a:latin typeface="Corbel" panose="020B0503020204020204" pitchFamily="34" charset="0"/>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it-IT" err="1"/>
              <a:t>Type</a:t>
            </a:r>
            <a:r>
              <a:rPr lang="it-IT"/>
              <a:t> </a:t>
            </a:r>
            <a:r>
              <a:rPr lang="it-IT" err="1"/>
              <a:t>here</a:t>
            </a:r>
            <a:r>
              <a:rPr lang="it-IT"/>
              <a:t> the </a:t>
            </a:r>
            <a:r>
              <a:rPr lang="it-IT" err="1"/>
              <a:t>headline</a:t>
            </a:r>
            <a:r>
              <a:rPr lang="it-IT"/>
              <a:t> of a new slide </a:t>
            </a:r>
            <a:r>
              <a:rPr lang="it-IT" err="1"/>
              <a:t>Type</a:t>
            </a:r>
            <a:r>
              <a:rPr lang="it-IT"/>
              <a:t> </a:t>
            </a:r>
            <a:r>
              <a:rPr lang="it-IT" err="1"/>
              <a:t>here</a:t>
            </a:r>
            <a:r>
              <a:rPr lang="it-IT"/>
              <a:t> the </a:t>
            </a:r>
            <a:r>
              <a:rPr lang="it-IT" err="1"/>
              <a:t>headline</a:t>
            </a:r>
            <a:r>
              <a:rPr lang="it-IT"/>
              <a:t> of a new slide</a:t>
            </a:r>
          </a:p>
          <a:p>
            <a:endParaRPr lang="it-IT"/>
          </a:p>
        </p:txBody>
      </p:sp>
    </p:spTree>
    <p:extLst>
      <p:ext uri="{BB962C8B-B14F-4D97-AF65-F5344CB8AC3E}">
        <p14:creationId xmlns:p14="http://schemas.microsoft.com/office/powerpoint/2010/main" val="32312777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ack_Cov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169038"/>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theme" Target="../theme/theme2.xml"/><Relationship Id="rId1" Type="http://schemas.openxmlformats.org/officeDocument/2006/relationships/slideLayout" Target="../slideLayouts/slideLayout2.xml"/><Relationship Id="rId5" Type="http://schemas.openxmlformats.org/officeDocument/2006/relationships/image" Target="../media/image6.svg"/><Relationship Id="rId4" Type="http://schemas.openxmlformats.org/officeDocument/2006/relationships/image" Target="../media/image5.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6.svg"/><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4.emf"/><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theme" Target="../theme/theme4.xml"/><Relationship Id="rId1" Type="http://schemas.openxmlformats.org/officeDocument/2006/relationships/slideLayout" Target="../slideLayouts/slideLayout6.xml"/><Relationship Id="rId5" Type="http://schemas.openxmlformats.org/officeDocument/2006/relationships/image" Target="../media/image6.svg"/><Relationship Id="rId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95934589"/>
      </p:ext>
    </p:extLst>
  </p:cSld>
  <p:clrMap bg1="lt1" tx1="dk1" bg2="lt2" tx2="dk2" accent1="accent1" accent2="accent2" accent3="accent3" accent4="accent4" accent5="accent5" accent6="accent6" hlink="hlink" folHlink="folHlink"/>
  <p:sldLayoutIdLst>
    <p:sldLayoutId id="214748371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CasellaDiTesto 7">
            <a:extLst>
              <a:ext uri="{FF2B5EF4-FFF2-40B4-BE49-F238E27FC236}">
                <a16:creationId xmlns:a16="http://schemas.microsoft.com/office/drawing/2014/main" id="{EA7AA83C-85AF-3849-8027-85566703204D}"/>
              </a:ext>
            </a:extLst>
          </p:cNvPr>
          <p:cNvSpPr txBox="1"/>
          <p:nvPr userDrawn="1"/>
        </p:nvSpPr>
        <p:spPr>
          <a:xfrm>
            <a:off x="910187" y="1122507"/>
            <a:ext cx="3816626" cy="492443"/>
          </a:xfrm>
          <a:prstGeom prst="rect">
            <a:avLst/>
          </a:prstGeom>
          <a:noFill/>
        </p:spPr>
        <p:txBody>
          <a:bodyPr wrap="square" rtlCol="0">
            <a:spAutoFit/>
          </a:bodyPr>
          <a:lstStyle/>
          <a:p>
            <a:r>
              <a:rPr lang="it-IT" sz="2600" b="1" noProof="1">
                <a:solidFill>
                  <a:srgbClr val="5F7C87"/>
                </a:solidFill>
                <a:latin typeface="Corbel" panose="020B0503020204020204" pitchFamily="34" charset="0"/>
              </a:rPr>
              <a:t>Disclaimer</a:t>
            </a:r>
          </a:p>
        </p:txBody>
      </p:sp>
      <p:sp>
        <p:nvSpPr>
          <p:cNvPr id="9" name="CasellaDiTesto 8">
            <a:extLst>
              <a:ext uri="{FF2B5EF4-FFF2-40B4-BE49-F238E27FC236}">
                <a16:creationId xmlns:a16="http://schemas.microsoft.com/office/drawing/2014/main" id="{1D7BDB68-758A-AC4B-BD92-0C68A799FD7C}"/>
              </a:ext>
            </a:extLst>
          </p:cNvPr>
          <p:cNvSpPr txBox="1"/>
          <p:nvPr userDrawn="1"/>
        </p:nvSpPr>
        <p:spPr>
          <a:xfrm>
            <a:off x="914399" y="1961323"/>
            <a:ext cx="8820000" cy="4284000"/>
          </a:xfrm>
          <a:prstGeom prst="rect">
            <a:avLst/>
          </a:prstGeom>
          <a:noFill/>
        </p:spPr>
        <p:txBody>
          <a:bodyPr wrap="square" numCol="3" spcCol="468000" rtlCol="0">
            <a:spAutoFit/>
          </a:bodyPr>
          <a:lstStyle/>
          <a:p>
            <a:r>
              <a:rPr lang="en-GB" sz="1050" noProof="1">
                <a:solidFill>
                  <a:srgbClr val="3A464A"/>
                </a:solidFill>
                <a:latin typeface="Corbel" panose="020B0503020204020204" pitchFamily="34" charset="0"/>
              </a:rPr>
              <a:t>This</a:t>
            </a:r>
            <a:r>
              <a:rPr lang="it-IT" sz="1050" noProof="1">
                <a:solidFill>
                  <a:srgbClr val="3A464A"/>
                </a:solidFill>
                <a:latin typeface="Corbel" panose="020B0503020204020204" pitchFamily="34" charset="0"/>
              </a:rPr>
              <a:t> presentation may contain written and oral “forward looking statements”, which includes all statements that do not relate solely to historical or current facts and which are therefore inherently uncertain All forward looking statements rely on a number or assumptions, expectations, projections and provisional data concerning future events and are subject to a number of uncertainties and other factors, many of which are outside the control of Banca Farmafactoring S.p.A. (the Company and its subsidiaries (collectively the Company and its subsidiaries, the Group There are a variety of factors that may cause actual results and performance to be materially different from the explicit or implicit contents of any forward looking statements and thus, such forward looking statements are not a reliable indicator of futures performance.</a:t>
            </a:r>
          </a:p>
          <a:p>
            <a:endParaRPr lang="it-IT" sz="1050" noProof="1">
              <a:solidFill>
                <a:srgbClr val="3A464A"/>
              </a:solidFill>
              <a:latin typeface="Corbel" panose="020B0503020204020204" pitchFamily="34" charset="0"/>
            </a:endParaRPr>
          </a:p>
          <a:p>
            <a:r>
              <a:rPr lang="it-IT" sz="1050" noProof="1">
                <a:solidFill>
                  <a:srgbClr val="3A464A"/>
                </a:solidFill>
                <a:latin typeface="Corbel" panose="020B0503020204020204" pitchFamily="34" charset="0"/>
              </a:rPr>
              <a:t> The Company undertakes no obligation to publicly update or revise any forward looking statements whether as a result of new information, future events or otherwise expect as may be required by applicable law.The information and opinions contained in this Presentation are provided as at the date hereof and are subject to change without notice Neither this Presentation nor any part of it nor the fact of its distribution may form the basis of, or be relied on or in connection with, any contract or investment decision.</a:t>
            </a:r>
          </a:p>
          <a:p>
            <a:br>
              <a:rPr lang="it-IT" sz="1050" noProof="1">
                <a:solidFill>
                  <a:srgbClr val="3A464A"/>
                </a:solidFill>
                <a:latin typeface="Corbel" panose="020B0503020204020204" pitchFamily="34" charset="0"/>
              </a:rPr>
            </a:br>
            <a:r>
              <a:rPr lang="it-IT" sz="1050" noProof="1">
                <a:solidFill>
                  <a:srgbClr val="3A464A"/>
                </a:solidFill>
                <a:latin typeface="Corbel" panose="020B0503020204020204" pitchFamily="34" charset="0"/>
              </a:rPr>
              <a:t>The information, statements and opinions contained in this Presentation are for information purposes only and do not constitute a public offer under any applicable legislation or an offer to sell or solicitation of an offer to purchase or subscribe for securities or financial instruments or any advise or recommendation with respect to such securities or other financial instruments.</a:t>
            </a:r>
          </a:p>
          <a:p>
            <a:endParaRPr lang="it-IT" sz="1050" noProof="1">
              <a:solidFill>
                <a:srgbClr val="3A464A"/>
              </a:solidFill>
              <a:latin typeface="Corbel" panose="020B0503020204020204" pitchFamily="34" charset="0"/>
            </a:endParaRPr>
          </a:p>
          <a:p>
            <a:r>
              <a:rPr lang="it-IT" sz="1050" noProof="1">
                <a:solidFill>
                  <a:srgbClr val="3A464A"/>
                </a:solidFill>
                <a:latin typeface="Corbel" panose="020B0503020204020204" pitchFamily="34" charset="0"/>
              </a:rPr>
              <a:t>None of the securities referred to herein have been, or will be, registered under the U S Securities Act of 1933 as amended, or the securities laws of any State or other jurisdiction of the United States or in Australia, Canada or Japan or any jurisdiction where such an offer or solicitation would be unlawful (the “Other Countries”), and there will be no public offer of any such securities in the United States This Presentation does not constitute or form apart of any offer or solicitation to purchase or subscribe for securities in the United States or the Other Countries.</a:t>
            </a:r>
          </a:p>
          <a:p>
            <a:endParaRPr lang="it-IT" sz="1050" noProof="1">
              <a:solidFill>
                <a:srgbClr val="3A464A"/>
              </a:solidFill>
              <a:latin typeface="Corbel" panose="020B0503020204020204" pitchFamily="34" charset="0"/>
            </a:endParaRPr>
          </a:p>
          <a:p>
            <a:r>
              <a:rPr lang="it-IT" sz="1050" noProof="1">
                <a:solidFill>
                  <a:srgbClr val="3A464A"/>
                </a:solidFill>
                <a:latin typeface="Corbel" panose="020B0503020204020204" pitchFamily="34" charset="0"/>
              </a:rPr>
              <a:t>Pursuant the consolidated law on financial intermediation of 24 February 1998 (article 154 bis, paragraph 2 Carlo Zanni, in his capacity as manager responsible for the preparation of the Company’s financial reports declares that the accounting information contained in this Presentation reflects the BFF Banking Group documented results, financial accounts and accounting records.</a:t>
            </a:r>
          </a:p>
          <a:p>
            <a:br>
              <a:rPr lang="it-IT" sz="1050" noProof="1">
                <a:solidFill>
                  <a:srgbClr val="3A464A"/>
                </a:solidFill>
                <a:latin typeface="Corbel" panose="020B0503020204020204" pitchFamily="34" charset="0"/>
              </a:rPr>
            </a:br>
            <a:r>
              <a:rPr lang="it-IT" sz="1050" noProof="1">
                <a:solidFill>
                  <a:srgbClr val="3A464A"/>
                </a:solidFill>
                <a:latin typeface="Corbel" panose="020B0503020204020204" pitchFamily="34" charset="0"/>
              </a:rPr>
              <a:t>Neither the Company nor any member of the Group nor any of its or their respective representatives, directors or employees accept any liability whatsoever in connection with this Presentation or any of its contents or in relation to any loss arising from its use or from any reliance placed upon it.</a:t>
            </a:r>
          </a:p>
          <a:p>
            <a:endParaRPr lang="it-IT" sz="1050" noProof="1">
              <a:solidFill>
                <a:srgbClr val="3A464A"/>
              </a:solidFill>
              <a:latin typeface="Corbel" panose="020B0503020204020204" pitchFamily="34" charset="0"/>
            </a:endParaRPr>
          </a:p>
        </p:txBody>
      </p:sp>
      <p:pic>
        <p:nvPicPr>
          <p:cNvPr id="10" name="Immagine 9">
            <a:extLst>
              <a:ext uri="{FF2B5EF4-FFF2-40B4-BE49-F238E27FC236}">
                <a16:creationId xmlns:a16="http://schemas.microsoft.com/office/drawing/2014/main" id="{F1829C1B-2463-5E47-859A-E732496840BE}"/>
              </a:ext>
            </a:extLst>
          </p:cNvPr>
          <p:cNvPicPr>
            <a:picLocks noChangeAspect="1"/>
          </p:cNvPicPr>
          <p:nvPr userDrawn="1"/>
        </p:nvPicPr>
        <p:blipFill rotWithShape="1">
          <a:blip r:embed="rId3"/>
          <a:srcRect r="27543"/>
          <a:stretch/>
        </p:blipFill>
        <p:spPr>
          <a:xfrm>
            <a:off x="10060345" y="6527440"/>
            <a:ext cx="2131656" cy="330560"/>
          </a:xfrm>
          <a:prstGeom prst="rect">
            <a:avLst/>
          </a:prstGeom>
        </p:spPr>
      </p:pic>
      <p:sp>
        <p:nvSpPr>
          <p:cNvPr id="11" name="CasellaDiTesto 10">
            <a:extLst>
              <a:ext uri="{FF2B5EF4-FFF2-40B4-BE49-F238E27FC236}">
                <a16:creationId xmlns:a16="http://schemas.microsoft.com/office/drawing/2014/main" id="{9EF2EEC6-0D73-2E41-8AF4-84DD00ED1F09}"/>
              </a:ext>
            </a:extLst>
          </p:cNvPr>
          <p:cNvSpPr txBox="1"/>
          <p:nvPr userDrawn="1"/>
        </p:nvSpPr>
        <p:spPr>
          <a:xfrm>
            <a:off x="10471759" y="6537964"/>
            <a:ext cx="1484334" cy="307777"/>
          </a:xfrm>
          <a:prstGeom prst="rect">
            <a:avLst/>
          </a:prstGeom>
          <a:noFill/>
        </p:spPr>
        <p:txBody>
          <a:bodyPr wrap="square" rtlCol="0">
            <a:spAutoFit/>
          </a:bodyPr>
          <a:lstStyle/>
          <a:p>
            <a:r>
              <a:rPr lang="pl-PL" sz="1400" noProof="1">
                <a:solidFill>
                  <a:schemeClr val="bg1"/>
                </a:solidFill>
                <a:latin typeface="Corbel" panose="020B0503020204020204" pitchFamily="34" charset="0"/>
              </a:rPr>
              <a:t>softspm</a:t>
            </a:r>
            <a:r>
              <a:rPr lang="it-IT" sz="1400" noProof="1">
                <a:solidFill>
                  <a:schemeClr val="bg1"/>
                </a:solidFill>
                <a:latin typeface="Corbel" panose="020B0503020204020204" pitchFamily="34" charset="0"/>
              </a:rPr>
              <a:t>.com</a:t>
            </a:r>
          </a:p>
        </p:txBody>
      </p:sp>
      <p:pic>
        <p:nvPicPr>
          <p:cNvPr id="3" name="Grafika 2">
            <a:extLst>
              <a:ext uri="{FF2B5EF4-FFF2-40B4-BE49-F238E27FC236}">
                <a16:creationId xmlns:a16="http://schemas.microsoft.com/office/drawing/2014/main" id="{AD30CFEC-D07F-89E5-21F3-A0F39B073D7B}"/>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358457" y="203271"/>
            <a:ext cx="597636" cy="560816"/>
          </a:xfrm>
          <a:prstGeom prst="rect">
            <a:avLst/>
          </a:prstGeom>
        </p:spPr>
      </p:pic>
    </p:spTree>
    <p:extLst>
      <p:ext uri="{BB962C8B-B14F-4D97-AF65-F5344CB8AC3E}">
        <p14:creationId xmlns:p14="http://schemas.microsoft.com/office/powerpoint/2010/main" val="872890094"/>
      </p:ext>
    </p:extLst>
  </p:cSld>
  <p:clrMap bg1="lt1" tx1="dk1" bg2="lt2" tx2="dk2" accent1="accent1" accent2="accent2" accent3="accent3" accent4="accent4" accent5="accent5" accent6="accent6" hlink="hlink" folHlink="folHlink"/>
  <p:sldLayoutIdLst>
    <p:sldLayoutId id="214748364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Immagine 8">
            <a:extLst>
              <a:ext uri="{FF2B5EF4-FFF2-40B4-BE49-F238E27FC236}">
                <a16:creationId xmlns:a16="http://schemas.microsoft.com/office/drawing/2014/main" id="{3E598A62-82BF-1C4B-B72D-DDD3E39CB568}"/>
              </a:ext>
            </a:extLst>
          </p:cNvPr>
          <p:cNvPicPr>
            <a:picLocks noChangeAspect="1"/>
          </p:cNvPicPr>
          <p:nvPr userDrawn="1"/>
        </p:nvPicPr>
        <p:blipFill rotWithShape="1">
          <a:blip r:embed="rId5"/>
          <a:srcRect r="27543"/>
          <a:stretch/>
        </p:blipFill>
        <p:spPr>
          <a:xfrm>
            <a:off x="10060345" y="6527440"/>
            <a:ext cx="2131656" cy="330560"/>
          </a:xfrm>
          <a:prstGeom prst="rect">
            <a:avLst/>
          </a:prstGeom>
        </p:spPr>
      </p:pic>
      <p:sp>
        <p:nvSpPr>
          <p:cNvPr id="10" name="CasellaDiTesto 9">
            <a:extLst>
              <a:ext uri="{FF2B5EF4-FFF2-40B4-BE49-F238E27FC236}">
                <a16:creationId xmlns:a16="http://schemas.microsoft.com/office/drawing/2014/main" id="{D0F78F71-2EE6-6844-A48C-F1380A2ED2B2}"/>
              </a:ext>
            </a:extLst>
          </p:cNvPr>
          <p:cNvSpPr txBox="1"/>
          <p:nvPr userDrawn="1"/>
        </p:nvSpPr>
        <p:spPr>
          <a:xfrm>
            <a:off x="10471759" y="6537964"/>
            <a:ext cx="1316827" cy="307777"/>
          </a:xfrm>
          <a:prstGeom prst="rect">
            <a:avLst/>
          </a:prstGeom>
          <a:noFill/>
        </p:spPr>
        <p:txBody>
          <a:bodyPr wrap="square" rtlCol="0">
            <a:spAutoFit/>
          </a:bodyPr>
          <a:lstStyle/>
          <a:p>
            <a:r>
              <a:rPr lang="pl-PL" sz="1400" noProof="1">
                <a:solidFill>
                  <a:schemeClr val="bg1"/>
                </a:solidFill>
                <a:latin typeface="Corbel" panose="020B0503020204020204" pitchFamily="34" charset="0"/>
              </a:rPr>
              <a:t>softspm</a:t>
            </a:r>
            <a:r>
              <a:rPr lang="it-IT" sz="1400" noProof="1">
                <a:solidFill>
                  <a:schemeClr val="bg1"/>
                </a:solidFill>
                <a:latin typeface="Corbel" panose="020B0503020204020204" pitchFamily="34" charset="0"/>
              </a:rPr>
              <a:t>.com</a:t>
            </a:r>
          </a:p>
        </p:txBody>
      </p:sp>
      <p:sp>
        <p:nvSpPr>
          <p:cNvPr id="11" name="Rettangolo 10">
            <a:extLst>
              <a:ext uri="{FF2B5EF4-FFF2-40B4-BE49-F238E27FC236}">
                <a16:creationId xmlns:a16="http://schemas.microsoft.com/office/drawing/2014/main" id="{CEB7D477-7A78-7343-AAC0-6AC405B563BA}"/>
              </a:ext>
            </a:extLst>
          </p:cNvPr>
          <p:cNvSpPr/>
          <p:nvPr userDrawn="1"/>
        </p:nvSpPr>
        <p:spPr>
          <a:xfrm>
            <a:off x="11739104" y="6575065"/>
            <a:ext cx="348172" cy="246221"/>
          </a:xfrm>
          <a:prstGeom prst="rect">
            <a:avLst/>
          </a:prstGeom>
        </p:spPr>
        <p:txBody>
          <a:bodyPr wrap="none">
            <a:spAutoFit/>
          </a:bodyPr>
          <a:lstStyle/>
          <a:p>
            <a:pPr algn="ctr"/>
            <a:fld id="{7824DDDF-920F-0C44-9213-75DA378D7878}" type="slidenum">
              <a:rPr lang="it-IT" sz="1000" b="0" i="0" smtClean="0">
                <a:solidFill>
                  <a:schemeClr val="bg1"/>
                </a:solidFill>
                <a:latin typeface="Corbel" panose="020B0503020204020204" pitchFamily="34" charset="0"/>
              </a:rPr>
              <a:pPr algn="ctr"/>
              <a:t>‹#›</a:t>
            </a:fld>
            <a:endParaRPr lang="it-IT" sz="1000"/>
          </a:p>
        </p:txBody>
      </p:sp>
      <p:pic>
        <p:nvPicPr>
          <p:cNvPr id="2" name="Grafika 1">
            <a:extLst>
              <a:ext uri="{FF2B5EF4-FFF2-40B4-BE49-F238E27FC236}">
                <a16:creationId xmlns:a16="http://schemas.microsoft.com/office/drawing/2014/main" id="{93048F01-B846-73C4-DA1E-58153E281EFF}"/>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1358457" y="203271"/>
            <a:ext cx="597636" cy="560816"/>
          </a:xfrm>
          <a:prstGeom prst="rect">
            <a:avLst/>
          </a:prstGeom>
        </p:spPr>
      </p:pic>
    </p:spTree>
    <p:extLst>
      <p:ext uri="{BB962C8B-B14F-4D97-AF65-F5344CB8AC3E}">
        <p14:creationId xmlns:p14="http://schemas.microsoft.com/office/powerpoint/2010/main" val="35459563"/>
      </p:ext>
    </p:extLst>
  </p:cSld>
  <p:clrMap bg1="lt1" tx1="dk1" bg2="lt2" tx2="dk2" accent1="accent1" accent2="accent2" accent3="accent3" accent4="accent4" accent5="accent5" accent6="accent6" hlink="hlink" folHlink="folHlink"/>
  <p:sldLayoutIdLst>
    <p:sldLayoutId id="2147483735" r:id="rId1"/>
    <p:sldLayoutId id="2147483737" r:id="rId2"/>
    <p:sldLayoutId id="2147483749"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Immagine 9">
            <a:extLst>
              <a:ext uri="{FF2B5EF4-FFF2-40B4-BE49-F238E27FC236}">
                <a16:creationId xmlns:a16="http://schemas.microsoft.com/office/drawing/2014/main" id="{1E47078F-4B87-2245-B430-264C42586A20}"/>
              </a:ext>
            </a:extLst>
          </p:cNvPr>
          <p:cNvPicPr>
            <a:picLocks noChangeAspect="1"/>
          </p:cNvPicPr>
          <p:nvPr userDrawn="1"/>
        </p:nvPicPr>
        <p:blipFill>
          <a:blip r:embed="rId3"/>
          <a:stretch>
            <a:fillRect/>
          </a:stretch>
        </p:blipFill>
        <p:spPr>
          <a:xfrm>
            <a:off x="592190" y="2184402"/>
            <a:ext cx="11619688" cy="4682561"/>
          </a:xfrm>
          <a:prstGeom prst="rect">
            <a:avLst/>
          </a:prstGeom>
        </p:spPr>
      </p:pic>
      <p:sp>
        <p:nvSpPr>
          <p:cNvPr id="6" name="CasellaDiTesto 12">
            <a:extLst>
              <a:ext uri="{FF2B5EF4-FFF2-40B4-BE49-F238E27FC236}">
                <a16:creationId xmlns:a16="http://schemas.microsoft.com/office/drawing/2014/main" id="{1F0A5AB3-6453-7BF9-EC25-3E5890539B99}"/>
              </a:ext>
            </a:extLst>
          </p:cNvPr>
          <p:cNvSpPr txBox="1"/>
          <p:nvPr userDrawn="1"/>
        </p:nvSpPr>
        <p:spPr>
          <a:xfrm>
            <a:off x="9574307" y="6468452"/>
            <a:ext cx="2617693" cy="369332"/>
          </a:xfrm>
          <a:prstGeom prst="rect">
            <a:avLst/>
          </a:prstGeom>
          <a:noFill/>
        </p:spPr>
        <p:txBody>
          <a:bodyPr wrap="square" rtlCol="0">
            <a:spAutoFit/>
          </a:bodyPr>
          <a:lstStyle/>
          <a:p>
            <a:pPr algn="r"/>
            <a:r>
              <a:rPr lang="it-IT" noProof="1">
                <a:solidFill>
                  <a:schemeClr val="bg1">
                    <a:lumMod val="75000"/>
                  </a:schemeClr>
                </a:solidFill>
                <a:latin typeface="Corbel" panose="020B0503020204020204" pitchFamily="34" charset="0"/>
              </a:rPr>
              <a:t>softspm.com</a:t>
            </a:r>
          </a:p>
        </p:txBody>
      </p:sp>
      <p:pic>
        <p:nvPicPr>
          <p:cNvPr id="2" name="Grafika 1">
            <a:extLst>
              <a:ext uri="{FF2B5EF4-FFF2-40B4-BE49-F238E27FC236}">
                <a16:creationId xmlns:a16="http://schemas.microsoft.com/office/drawing/2014/main" id="{262C3F36-1E03-EEA3-6F78-D85FD2D342E7}"/>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358457" y="203271"/>
            <a:ext cx="597636" cy="560816"/>
          </a:xfrm>
          <a:prstGeom prst="rect">
            <a:avLst/>
          </a:prstGeom>
        </p:spPr>
      </p:pic>
    </p:spTree>
    <p:extLst>
      <p:ext uri="{BB962C8B-B14F-4D97-AF65-F5344CB8AC3E}">
        <p14:creationId xmlns:p14="http://schemas.microsoft.com/office/powerpoint/2010/main" val="4182257981"/>
      </p:ext>
    </p:extLst>
  </p:cSld>
  <p:clrMap bg1="lt1" tx1="dk1" bg2="lt2" tx2="dk2" accent1="accent1" accent2="accent2" accent3="accent3" accent4="accent4" accent5="accent5" accent6="accent6" hlink="hlink" folHlink="folHlink"/>
  <p:sldLayoutIdLst>
    <p:sldLayoutId id="2147483736"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4AF9C18-5E01-8940-8235-3F28928CB3E7}"/>
              </a:ext>
            </a:extLst>
          </p:cNvPr>
          <p:cNvSpPr>
            <a:spLocks noGrp="1"/>
          </p:cNvSpPr>
          <p:nvPr>
            <p:ph type="title"/>
          </p:nvPr>
        </p:nvSpPr>
        <p:spPr/>
        <p:txBody>
          <a:bodyPr/>
          <a:lstStyle/>
          <a:p>
            <a:r>
              <a:rPr lang="pl-PL" dirty="0">
                <a:solidFill>
                  <a:schemeClr val="bg1"/>
                </a:solidFill>
              </a:rPr>
              <a:t>SoftSPM </a:t>
            </a:r>
            <a:r>
              <a:rPr lang="pl-PL" baseline="-25000" dirty="0">
                <a:solidFill>
                  <a:schemeClr val="bg1"/>
                </a:solidFill>
              </a:rPr>
              <a:t>TEST</a:t>
            </a:r>
            <a:br>
              <a:rPr lang="pl-PL" dirty="0">
                <a:solidFill>
                  <a:schemeClr val="bg1"/>
                </a:solidFill>
              </a:rPr>
            </a:br>
            <a:br>
              <a:rPr lang="pl-PL" dirty="0">
                <a:solidFill>
                  <a:schemeClr val="bg1"/>
                </a:solidFill>
              </a:rPr>
            </a:br>
            <a:r>
              <a:rPr lang="pl-PL" sz="2400" dirty="0"/>
              <a:t>Architektura ICT</a:t>
            </a:r>
            <a:endParaRPr lang="it-IT" i="1" dirty="0">
              <a:solidFill>
                <a:schemeClr val="bg1"/>
              </a:solidFill>
            </a:endParaRPr>
          </a:p>
        </p:txBody>
      </p:sp>
      <p:sp>
        <p:nvSpPr>
          <p:cNvPr id="4" name="Segnaposto testo 3">
            <a:extLst>
              <a:ext uri="{FF2B5EF4-FFF2-40B4-BE49-F238E27FC236}">
                <a16:creationId xmlns:a16="http://schemas.microsoft.com/office/drawing/2014/main" id="{47DEB887-58E3-EB42-92EF-1A5DCDD60C3A}"/>
              </a:ext>
            </a:extLst>
          </p:cNvPr>
          <p:cNvSpPr>
            <a:spLocks noGrp="1"/>
          </p:cNvSpPr>
          <p:nvPr>
            <p:ph type="body" sz="quarter" idx="11"/>
          </p:nvPr>
        </p:nvSpPr>
        <p:spPr/>
        <p:txBody>
          <a:bodyPr/>
          <a:lstStyle/>
          <a:p>
            <a:r>
              <a:rPr lang="pl-PL" dirty="0"/>
              <a:t>5 maja 2025</a:t>
            </a:r>
            <a:endParaRPr lang="it-IT" dirty="0"/>
          </a:p>
          <a:p>
            <a:endParaRPr lang="it-IT" dirty="0"/>
          </a:p>
        </p:txBody>
      </p:sp>
    </p:spTree>
    <p:extLst>
      <p:ext uri="{BB962C8B-B14F-4D97-AF65-F5344CB8AC3E}">
        <p14:creationId xmlns:p14="http://schemas.microsoft.com/office/powerpoint/2010/main" val="1156483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6844A0-278E-D984-F268-29A738FD9406}"/>
            </a:ext>
          </a:extLst>
        </p:cNvPr>
        <p:cNvGrpSpPr/>
        <p:nvPr/>
      </p:nvGrpSpPr>
      <p:grpSpPr>
        <a:xfrm>
          <a:off x="0" y="0"/>
          <a:ext cx="0" cy="0"/>
          <a:chOff x="0" y="0"/>
          <a:chExt cx="0" cy="0"/>
        </a:xfrm>
      </p:grpSpPr>
      <p:sp>
        <p:nvSpPr>
          <p:cNvPr id="2" name="btfpLayoutConfig" hidden="1">
            <a:extLst>
              <a:ext uri="{FF2B5EF4-FFF2-40B4-BE49-F238E27FC236}">
                <a16:creationId xmlns:a16="http://schemas.microsoft.com/office/drawing/2014/main" id="{8AF56481-E041-6E52-BA44-3D914E7028D3}"/>
              </a:ext>
            </a:extLst>
          </p:cNvPr>
          <p:cNvSpPr txBox="1"/>
          <p:nvPr/>
        </p:nvSpPr>
        <p:spPr>
          <a:xfrm>
            <a:off x="1535723" y="275492"/>
            <a:ext cx="8206154" cy="1456168"/>
          </a:xfrm>
          <a:prstGeom prst="rect">
            <a:avLst/>
          </a:prstGeom>
          <a:noFill/>
        </p:spPr>
        <p:txBody>
          <a:bodyPr vert="horz" rtlCol="0">
            <a:spAutoFit/>
          </a:bodyPr>
          <a:lstStyle/>
          <a:p>
            <a:pPr defTabSz="422041">
              <a:defRPr/>
            </a:pPr>
            <a:r>
              <a:rPr lang="it-IT" sz="2954">
                <a:solidFill>
                  <a:srgbClr val="FFFFFF">
                    <a:alpha val="0"/>
                  </a:srgbClr>
                </a:solidFill>
                <a:latin typeface="Trebuchet MS"/>
                <a:cs typeface="Arial"/>
              </a:rPr>
              <a:t>overall_0_132208918830767304 columns_1_132208916507962844 7_1_132211353515766021 </a:t>
            </a:r>
          </a:p>
        </p:txBody>
      </p:sp>
      <p:sp>
        <p:nvSpPr>
          <p:cNvPr id="25" name="Symbol zastępczy tekstu 24">
            <a:extLst>
              <a:ext uri="{FF2B5EF4-FFF2-40B4-BE49-F238E27FC236}">
                <a16:creationId xmlns:a16="http://schemas.microsoft.com/office/drawing/2014/main" id="{E7F3F6BF-7A11-6CA2-6C5F-2FD7296D62A0}"/>
              </a:ext>
            </a:extLst>
          </p:cNvPr>
          <p:cNvSpPr>
            <a:spLocks noGrp="1"/>
          </p:cNvSpPr>
          <p:nvPr>
            <p:ph type="body" sz="quarter" idx="10"/>
          </p:nvPr>
        </p:nvSpPr>
        <p:spPr>
          <a:xfrm>
            <a:off x="477521" y="365126"/>
            <a:ext cx="8544560" cy="628788"/>
          </a:xfrm>
        </p:spPr>
        <p:txBody>
          <a:bodyPr/>
          <a:lstStyle/>
          <a:p>
            <a:r>
              <a:rPr lang="pl-PL" dirty="0"/>
              <a:t>Schemat architektury ICT</a:t>
            </a:r>
          </a:p>
        </p:txBody>
      </p:sp>
      <p:pic>
        <p:nvPicPr>
          <p:cNvPr id="27" name="Obraz 26">
            <a:extLst>
              <a:ext uri="{FF2B5EF4-FFF2-40B4-BE49-F238E27FC236}">
                <a16:creationId xmlns:a16="http://schemas.microsoft.com/office/drawing/2014/main" id="{DB54201C-7AFE-E344-75DA-54080AAD7C71}"/>
              </a:ext>
            </a:extLst>
          </p:cNvPr>
          <p:cNvPicPr>
            <a:picLocks noChangeAspect="1"/>
          </p:cNvPicPr>
          <p:nvPr/>
        </p:nvPicPr>
        <p:blipFill>
          <a:blip r:embed="rId2"/>
          <a:stretch>
            <a:fillRect/>
          </a:stretch>
        </p:blipFill>
        <p:spPr>
          <a:xfrm>
            <a:off x="6834809" y="1066800"/>
            <a:ext cx="4866861" cy="4866861"/>
          </a:xfrm>
          <a:prstGeom prst="rect">
            <a:avLst/>
          </a:prstGeom>
        </p:spPr>
      </p:pic>
      <p:sp>
        <p:nvSpPr>
          <p:cNvPr id="28" name="pole tekstowe 27">
            <a:extLst>
              <a:ext uri="{FF2B5EF4-FFF2-40B4-BE49-F238E27FC236}">
                <a16:creationId xmlns:a16="http://schemas.microsoft.com/office/drawing/2014/main" id="{D15C2372-6E4A-D71D-1E00-179619C48C80}"/>
              </a:ext>
            </a:extLst>
          </p:cNvPr>
          <p:cNvSpPr txBox="1"/>
          <p:nvPr/>
        </p:nvSpPr>
        <p:spPr>
          <a:xfrm>
            <a:off x="636104" y="1358348"/>
            <a:ext cx="6003235" cy="2585323"/>
          </a:xfrm>
          <a:prstGeom prst="rect">
            <a:avLst/>
          </a:prstGeom>
          <a:noFill/>
        </p:spPr>
        <p:txBody>
          <a:bodyPr wrap="square" rtlCol="0">
            <a:spAutoFit/>
          </a:bodyPr>
          <a:lstStyle/>
          <a:p>
            <a:r>
              <a:rPr lang="pl-PL" dirty="0"/>
              <a:t>Trzy niezależne systemy zintegrowane za pomocą magistrali danych. </a:t>
            </a:r>
          </a:p>
          <a:p>
            <a:pPr marL="285750" indent="-285750">
              <a:buFont typeface="Arial" panose="020B0604020202020204" pitchFamily="34" charset="0"/>
              <a:buChar char="•"/>
            </a:pPr>
            <a:r>
              <a:rPr lang="pl-PL" dirty="0"/>
              <a:t>SoftSPM ENT (PHP i MySQL/</a:t>
            </a:r>
            <a:r>
              <a:rPr lang="pl-PL" dirty="0" err="1"/>
              <a:t>MariaDB</a:t>
            </a:r>
            <a:r>
              <a:rPr lang="pl-PL" dirty="0"/>
              <a:t>), </a:t>
            </a:r>
          </a:p>
          <a:p>
            <a:pPr marL="285750" indent="-285750">
              <a:buFont typeface="Arial" panose="020B0604020202020204" pitchFamily="34" charset="0"/>
              <a:buChar char="•"/>
            </a:pPr>
            <a:r>
              <a:rPr lang="pl-PL" dirty="0"/>
              <a:t>SoftSPM TEST (C# i MySQL/</a:t>
            </a:r>
            <a:r>
              <a:rPr lang="pl-PL" dirty="0" err="1"/>
              <a:t>MariaDB</a:t>
            </a:r>
            <a:r>
              <a:rPr lang="pl-PL" dirty="0"/>
              <a:t>), </a:t>
            </a:r>
          </a:p>
          <a:p>
            <a:pPr marL="285750" indent="-285750">
              <a:buFont typeface="Arial" panose="020B0604020202020204" pitchFamily="34" charset="0"/>
              <a:buChar char="•"/>
            </a:pPr>
            <a:r>
              <a:rPr lang="pl-PL" dirty="0"/>
              <a:t>Remonty (</a:t>
            </a:r>
            <a:r>
              <a:rPr lang="pl-PL" dirty="0" err="1"/>
              <a:t>TurboPascal</a:t>
            </a:r>
            <a:r>
              <a:rPr lang="pl-PL" dirty="0"/>
              <a:t> i </a:t>
            </a:r>
            <a:r>
              <a:rPr lang="pl-PL" dirty="0" err="1"/>
              <a:t>Paradox</a:t>
            </a:r>
            <a:r>
              <a:rPr lang="pl-PL" dirty="0"/>
              <a:t>) </a:t>
            </a:r>
          </a:p>
          <a:p>
            <a:pPr marL="285750" indent="-285750">
              <a:buFont typeface="Arial" panose="020B0604020202020204" pitchFamily="34" charset="0"/>
              <a:buChar char="•"/>
            </a:pPr>
            <a:r>
              <a:rPr lang="pl-PL" dirty="0"/>
              <a:t>Magistrala danych (MySQL/</a:t>
            </a:r>
            <a:r>
              <a:rPr lang="pl-PL" dirty="0" err="1"/>
              <a:t>MariaDB</a:t>
            </a:r>
            <a:r>
              <a:rPr lang="pl-PL" dirty="0"/>
              <a:t>). </a:t>
            </a:r>
          </a:p>
          <a:p>
            <a:endParaRPr lang="pl-PL" dirty="0"/>
          </a:p>
          <a:p>
            <a:r>
              <a:rPr lang="pl-PL" dirty="0"/>
              <a:t>Każdy system ma własną bazę danych i komunikują się za pomocą magistrali danych. </a:t>
            </a:r>
          </a:p>
        </p:txBody>
      </p:sp>
      <p:pic>
        <p:nvPicPr>
          <p:cNvPr id="34" name="Obraz 33">
            <a:extLst>
              <a:ext uri="{FF2B5EF4-FFF2-40B4-BE49-F238E27FC236}">
                <a16:creationId xmlns:a16="http://schemas.microsoft.com/office/drawing/2014/main" id="{FF5F7E5E-B097-2447-1C89-1BCED4A87CC7}"/>
              </a:ext>
            </a:extLst>
          </p:cNvPr>
          <p:cNvPicPr>
            <a:picLocks noChangeAspect="1"/>
          </p:cNvPicPr>
          <p:nvPr/>
        </p:nvPicPr>
        <p:blipFill>
          <a:blip r:embed="rId3"/>
          <a:stretch>
            <a:fillRect/>
          </a:stretch>
        </p:blipFill>
        <p:spPr>
          <a:xfrm>
            <a:off x="1961322" y="4209541"/>
            <a:ext cx="2835966" cy="1724120"/>
          </a:xfrm>
          <a:prstGeom prst="rect">
            <a:avLst/>
          </a:prstGeom>
        </p:spPr>
      </p:pic>
    </p:spTree>
    <p:extLst>
      <p:ext uri="{BB962C8B-B14F-4D97-AF65-F5344CB8AC3E}">
        <p14:creationId xmlns:p14="http://schemas.microsoft.com/office/powerpoint/2010/main" val="20534915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tekstu 1">
            <a:extLst>
              <a:ext uri="{FF2B5EF4-FFF2-40B4-BE49-F238E27FC236}">
                <a16:creationId xmlns:a16="http://schemas.microsoft.com/office/drawing/2014/main" id="{1B3BC22E-174A-9102-8F14-5F201F44EE46}"/>
              </a:ext>
            </a:extLst>
          </p:cNvPr>
          <p:cNvSpPr>
            <a:spLocks noGrp="1"/>
          </p:cNvSpPr>
          <p:nvPr>
            <p:ph type="body" sz="quarter" idx="10"/>
          </p:nvPr>
        </p:nvSpPr>
        <p:spPr>
          <a:xfrm>
            <a:off x="477520" y="365126"/>
            <a:ext cx="9340850" cy="655292"/>
          </a:xfrm>
        </p:spPr>
        <p:txBody>
          <a:bodyPr/>
          <a:lstStyle/>
          <a:p>
            <a:r>
              <a:rPr lang="pl-PL" dirty="0"/>
              <a:t>Opis systemów</a:t>
            </a:r>
          </a:p>
        </p:txBody>
      </p:sp>
      <p:sp>
        <p:nvSpPr>
          <p:cNvPr id="2" name="pole tekstowe 1">
            <a:extLst>
              <a:ext uri="{FF2B5EF4-FFF2-40B4-BE49-F238E27FC236}">
                <a16:creationId xmlns:a16="http://schemas.microsoft.com/office/drawing/2014/main" id="{98D2F138-13EE-C902-7120-DCCB3EE23A07}"/>
              </a:ext>
            </a:extLst>
          </p:cNvPr>
          <p:cNvSpPr txBox="1"/>
          <p:nvPr/>
        </p:nvSpPr>
        <p:spPr>
          <a:xfrm>
            <a:off x="583096" y="1113183"/>
            <a:ext cx="11357113" cy="4801314"/>
          </a:xfrm>
          <a:prstGeom prst="rect">
            <a:avLst/>
          </a:prstGeom>
          <a:noFill/>
        </p:spPr>
        <p:txBody>
          <a:bodyPr wrap="square" rtlCol="0">
            <a:spAutoFit/>
          </a:bodyPr>
          <a:lstStyle/>
          <a:p>
            <a:r>
              <a:rPr lang="pl-PL" b="1" dirty="0"/>
              <a:t>SoftSPM ENT</a:t>
            </a:r>
            <a:endParaRPr lang="pl-PL" dirty="0"/>
          </a:p>
          <a:p>
            <a:pPr marL="742950" lvl="1" indent="-285750">
              <a:buFont typeface="Arial" panose="020B0604020202020204" pitchFamily="34" charset="0"/>
              <a:buChar char="•"/>
            </a:pPr>
            <a:r>
              <a:rPr lang="pl-PL" b="1" dirty="0"/>
              <a:t>Technologia</a:t>
            </a:r>
            <a:r>
              <a:rPr lang="pl-PL" dirty="0"/>
              <a:t>: PHP</a:t>
            </a:r>
          </a:p>
          <a:p>
            <a:pPr marL="742950" lvl="1" indent="-285750">
              <a:buFont typeface="Arial" panose="020B0604020202020204" pitchFamily="34" charset="0"/>
              <a:buChar char="•"/>
            </a:pPr>
            <a:r>
              <a:rPr lang="pl-PL" b="1" dirty="0"/>
              <a:t>Baza danych</a:t>
            </a:r>
            <a:r>
              <a:rPr lang="pl-PL" dirty="0"/>
              <a:t>: MySQL/</a:t>
            </a:r>
            <a:r>
              <a:rPr lang="pl-PL" dirty="0" err="1"/>
              <a:t>MariaDB</a:t>
            </a:r>
            <a:endParaRPr lang="pl-PL" dirty="0"/>
          </a:p>
          <a:p>
            <a:pPr marL="742950" lvl="1" indent="-285750">
              <a:buFont typeface="Arial" panose="020B0604020202020204" pitchFamily="34" charset="0"/>
              <a:buChar char="•"/>
            </a:pPr>
            <a:r>
              <a:rPr lang="pl-PL" b="1" dirty="0"/>
              <a:t>Lokalizacja</a:t>
            </a:r>
            <a:r>
              <a:rPr lang="pl-PL" dirty="0"/>
              <a:t>: PGE/Kopalnia</a:t>
            </a:r>
          </a:p>
          <a:p>
            <a:pPr marL="742950" lvl="1" indent="-285750">
              <a:buFont typeface="Arial" panose="020B0604020202020204" pitchFamily="34" charset="0"/>
              <a:buChar char="•"/>
            </a:pPr>
            <a:r>
              <a:rPr lang="pl-PL" b="1" dirty="0"/>
              <a:t>Charakterystyka</a:t>
            </a:r>
            <a:r>
              <a:rPr lang="pl-PL" dirty="0"/>
              <a:t>: System produkcyjny wspierający zarządzanie projektami w środowisku </a:t>
            </a:r>
            <a:r>
              <a:rPr lang="pl-PL" dirty="0" err="1"/>
              <a:t>enterprise</a:t>
            </a:r>
            <a:r>
              <a:rPr lang="pl-PL" dirty="0"/>
              <a:t>.</a:t>
            </a:r>
          </a:p>
          <a:p>
            <a:pPr marL="742950" lvl="1" indent="-285750">
              <a:buFont typeface="Arial" panose="020B0604020202020204" pitchFamily="34" charset="0"/>
              <a:buChar char="•"/>
            </a:pPr>
            <a:endParaRPr lang="pl-PL" dirty="0"/>
          </a:p>
          <a:p>
            <a:r>
              <a:rPr lang="pl-PL" b="1" dirty="0"/>
              <a:t>SoftSPM TEST</a:t>
            </a:r>
            <a:endParaRPr lang="pl-PL" dirty="0"/>
          </a:p>
          <a:p>
            <a:pPr marL="742950" lvl="1" indent="-285750">
              <a:buFont typeface="Arial" panose="020B0604020202020204" pitchFamily="34" charset="0"/>
              <a:buChar char="•"/>
            </a:pPr>
            <a:r>
              <a:rPr lang="pl-PL" b="1" dirty="0"/>
              <a:t>Technologia</a:t>
            </a:r>
            <a:r>
              <a:rPr lang="pl-PL" dirty="0"/>
              <a:t>: C# (.NET)</a:t>
            </a:r>
          </a:p>
          <a:p>
            <a:pPr marL="742950" lvl="1" indent="-285750">
              <a:buFont typeface="Arial" panose="020B0604020202020204" pitchFamily="34" charset="0"/>
              <a:buChar char="•"/>
            </a:pPr>
            <a:r>
              <a:rPr lang="pl-PL" b="1" dirty="0"/>
              <a:t>Baza danych</a:t>
            </a:r>
            <a:r>
              <a:rPr lang="pl-PL" dirty="0"/>
              <a:t>: MySQL/</a:t>
            </a:r>
            <a:r>
              <a:rPr lang="pl-PL" dirty="0" err="1"/>
              <a:t>MariaDB</a:t>
            </a:r>
            <a:endParaRPr lang="pl-PL" dirty="0"/>
          </a:p>
          <a:p>
            <a:pPr marL="742950" lvl="1" indent="-285750">
              <a:buFont typeface="Arial" panose="020B0604020202020204" pitchFamily="34" charset="0"/>
              <a:buChar char="•"/>
            </a:pPr>
            <a:r>
              <a:rPr lang="pl-PL" b="1" dirty="0"/>
              <a:t>Lokalizacja</a:t>
            </a:r>
            <a:r>
              <a:rPr lang="pl-PL" dirty="0"/>
              <a:t>: RAMB</a:t>
            </a:r>
          </a:p>
          <a:p>
            <a:pPr marL="742950" lvl="1" indent="-285750">
              <a:buFont typeface="Arial" panose="020B0604020202020204" pitchFamily="34" charset="0"/>
              <a:buChar char="•"/>
            </a:pPr>
            <a:r>
              <a:rPr lang="pl-PL" b="1" dirty="0"/>
              <a:t>Charakterystyka</a:t>
            </a:r>
            <a:r>
              <a:rPr lang="pl-PL" dirty="0"/>
              <a:t>: Środowisko testowe i rozwojowe dla funkcji i integracji systemu SoftSPM.</a:t>
            </a:r>
          </a:p>
          <a:p>
            <a:pPr marL="742950" lvl="1" indent="-285750">
              <a:buFont typeface="Arial" panose="020B0604020202020204" pitchFamily="34" charset="0"/>
              <a:buChar char="•"/>
            </a:pPr>
            <a:endParaRPr lang="pl-PL" dirty="0"/>
          </a:p>
          <a:p>
            <a:r>
              <a:rPr lang="pl-PL" b="1" dirty="0"/>
              <a:t>Remonty</a:t>
            </a:r>
            <a:endParaRPr lang="pl-PL" dirty="0"/>
          </a:p>
          <a:p>
            <a:pPr marL="742950" lvl="1" indent="-285750">
              <a:buFont typeface="Arial" panose="020B0604020202020204" pitchFamily="34" charset="0"/>
              <a:buChar char="•"/>
            </a:pPr>
            <a:r>
              <a:rPr lang="pl-PL" b="1" dirty="0"/>
              <a:t>Technologia</a:t>
            </a:r>
            <a:r>
              <a:rPr lang="pl-PL" dirty="0"/>
              <a:t>: </a:t>
            </a:r>
            <a:r>
              <a:rPr lang="pl-PL" dirty="0" err="1"/>
              <a:t>TurboPascal</a:t>
            </a:r>
            <a:endParaRPr lang="pl-PL" dirty="0"/>
          </a:p>
          <a:p>
            <a:pPr marL="742950" lvl="1" indent="-285750">
              <a:buFont typeface="Arial" panose="020B0604020202020204" pitchFamily="34" charset="0"/>
              <a:buChar char="•"/>
            </a:pPr>
            <a:r>
              <a:rPr lang="pl-PL" b="1" dirty="0"/>
              <a:t>Baza danych</a:t>
            </a:r>
            <a:r>
              <a:rPr lang="pl-PL" dirty="0"/>
              <a:t>: </a:t>
            </a:r>
            <a:r>
              <a:rPr lang="pl-PL" dirty="0" err="1"/>
              <a:t>Paradox</a:t>
            </a:r>
            <a:endParaRPr lang="pl-PL" dirty="0"/>
          </a:p>
          <a:p>
            <a:pPr marL="742950" lvl="1" indent="-285750">
              <a:buFont typeface="Arial" panose="020B0604020202020204" pitchFamily="34" charset="0"/>
              <a:buChar char="•"/>
            </a:pPr>
            <a:r>
              <a:rPr lang="pl-PL" b="1" dirty="0"/>
              <a:t>Lokalizacja</a:t>
            </a:r>
            <a:r>
              <a:rPr lang="pl-PL" dirty="0"/>
              <a:t>: RAMB</a:t>
            </a:r>
          </a:p>
          <a:p>
            <a:pPr marL="742950" lvl="1" indent="-285750">
              <a:buFont typeface="Arial" panose="020B0604020202020204" pitchFamily="34" charset="0"/>
              <a:buChar char="•"/>
            </a:pPr>
            <a:r>
              <a:rPr lang="pl-PL" b="1" dirty="0"/>
              <a:t>Charakterystyka</a:t>
            </a:r>
            <a:r>
              <a:rPr lang="pl-PL" dirty="0"/>
              <a:t>: Starszy system </a:t>
            </a:r>
            <a:r>
              <a:rPr lang="pl-PL" dirty="0" err="1"/>
              <a:t>legacy</a:t>
            </a:r>
            <a:r>
              <a:rPr lang="pl-PL" dirty="0"/>
              <a:t> wykorzystywany do ewidencji i zarządzania procesami remontowymi.</a:t>
            </a:r>
          </a:p>
        </p:txBody>
      </p:sp>
    </p:spTree>
    <p:extLst>
      <p:ext uri="{BB962C8B-B14F-4D97-AF65-F5344CB8AC3E}">
        <p14:creationId xmlns:p14="http://schemas.microsoft.com/office/powerpoint/2010/main" val="34818996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8D476A-5EF4-15B1-6ACE-DDB28CB76710}"/>
            </a:ext>
          </a:extLst>
        </p:cNvPr>
        <p:cNvGrpSpPr/>
        <p:nvPr/>
      </p:nvGrpSpPr>
      <p:grpSpPr>
        <a:xfrm>
          <a:off x="0" y="0"/>
          <a:ext cx="0" cy="0"/>
          <a:chOff x="0" y="0"/>
          <a:chExt cx="0" cy="0"/>
        </a:xfrm>
      </p:grpSpPr>
      <p:sp>
        <p:nvSpPr>
          <p:cNvPr id="3" name="Symbol zastępczy tekstu 1">
            <a:extLst>
              <a:ext uri="{FF2B5EF4-FFF2-40B4-BE49-F238E27FC236}">
                <a16:creationId xmlns:a16="http://schemas.microsoft.com/office/drawing/2014/main" id="{401D3CCB-5DA9-F417-31E4-240D1055E747}"/>
              </a:ext>
            </a:extLst>
          </p:cNvPr>
          <p:cNvSpPr>
            <a:spLocks noGrp="1"/>
          </p:cNvSpPr>
          <p:nvPr>
            <p:ph type="body" sz="quarter" idx="10"/>
          </p:nvPr>
        </p:nvSpPr>
        <p:spPr>
          <a:xfrm>
            <a:off x="477520" y="365126"/>
            <a:ext cx="9340850" cy="655292"/>
          </a:xfrm>
        </p:spPr>
        <p:txBody>
          <a:bodyPr/>
          <a:lstStyle/>
          <a:p>
            <a:r>
              <a:rPr lang="pl-PL" dirty="0"/>
              <a:t>Szyna Danych – Centralna warstwa integracji</a:t>
            </a:r>
          </a:p>
        </p:txBody>
      </p:sp>
      <p:sp>
        <p:nvSpPr>
          <p:cNvPr id="2" name="pole tekstowe 1">
            <a:extLst>
              <a:ext uri="{FF2B5EF4-FFF2-40B4-BE49-F238E27FC236}">
                <a16:creationId xmlns:a16="http://schemas.microsoft.com/office/drawing/2014/main" id="{E0F8A1DD-9F02-98B1-EDC2-BCC6D4A74FFE}"/>
              </a:ext>
            </a:extLst>
          </p:cNvPr>
          <p:cNvSpPr txBox="1"/>
          <p:nvPr/>
        </p:nvSpPr>
        <p:spPr>
          <a:xfrm>
            <a:off x="583096" y="1113183"/>
            <a:ext cx="11357113" cy="5078313"/>
          </a:xfrm>
          <a:prstGeom prst="rect">
            <a:avLst/>
          </a:prstGeom>
          <a:noFill/>
        </p:spPr>
        <p:txBody>
          <a:bodyPr wrap="square" rtlCol="0">
            <a:spAutoFit/>
          </a:bodyPr>
          <a:lstStyle/>
          <a:p>
            <a:pPr>
              <a:buNone/>
            </a:pPr>
            <a:r>
              <a:rPr lang="pl-PL" b="1" dirty="0"/>
              <a:t>Cel:</a:t>
            </a:r>
          </a:p>
          <a:p>
            <a:pPr>
              <a:buNone/>
            </a:pPr>
            <a:r>
              <a:rPr lang="pl-PL" dirty="0"/>
              <a:t>Zintegrować dane pochodzące z trzech heterogenicznych systemów w sposób bezpieczny i kontrolowany, umożliwiający analizę, synchronizację i wymianę informacji.</a:t>
            </a:r>
          </a:p>
          <a:p>
            <a:pPr>
              <a:buNone/>
            </a:pPr>
            <a:endParaRPr lang="pl-PL" b="1" dirty="0"/>
          </a:p>
          <a:p>
            <a:pPr>
              <a:buNone/>
            </a:pPr>
            <a:r>
              <a:rPr lang="pl-PL" b="1" dirty="0"/>
              <a:t>Realizacja:</a:t>
            </a:r>
          </a:p>
          <a:p>
            <a:r>
              <a:rPr lang="pl-PL" dirty="0"/>
              <a:t>Szyna Danych zostanie zaimplementowana jako </a:t>
            </a:r>
            <a:r>
              <a:rPr lang="pl-PL" b="1" dirty="0"/>
              <a:t>centralna baza danych MySQL/</a:t>
            </a:r>
            <a:r>
              <a:rPr lang="pl-PL" b="1" dirty="0" err="1"/>
              <a:t>MariaDB</a:t>
            </a:r>
            <a:r>
              <a:rPr lang="pl-PL" dirty="0"/>
              <a:t> do wymiany informacji na temat stanów pomp, silników i agregatów.</a:t>
            </a:r>
          </a:p>
          <a:p>
            <a:r>
              <a:rPr lang="pl-PL" dirty="0"/>
              <a:t>Każdy z systemów:</a:t>
            </a:r>
          </a:p>
          <a:p>
            <a:pPr marL="742950" lvl="1" indent="-285750">
              <a:buFont typeface="Arial" panose="020B0604020202020204" pitchFamily="34" charset="0"/>
              <a:buChar char="•"/>
            </a:pPr>
            <a:r>
              <a:rPr lang="pl-PL" dirty="0"/>
              <a:t>Zapisuje i/lub odczytuje dane z tej centralnej bazy zgodnie z ustalonymi interfejsami.</a:t>
            </a:r>
          </a:p>
          <a:p>
            <a:pPr marL="742950" lvl="1" indent="-285750">
              <a:buFont typeface="Arial" panose="020B0604020202020204" pitchFamily="34" charset="0"/>
              <a:buChar char="•"/>
            </a:pPr>
            <a:r>
              <a:rPr lang="pl-PL" dirty="0"/>
              <a:t>Może wykorzystywać widoki, tabele pośrednie lub dedykowane procedury integracyjne.</a:t>
            </a:r>
          </a:p>
          <a:p>
            <a:pPr>
              <a:buNone/>
            </a:pPr>
            <a:endParaRPr lang="pl-PL" b="1" dirty="0"/>
          </a:p>
          <a:p>
            <a:pPr>
              <a:buNone/>
            </a:pPr>
            <a:r>
              <a:rPr lang="pl-PL" b="1" dirty="0"/>
              <a:t>Integracja z systemem Remonty (</a:t>
            </a:r>
            <a:r>
              <a:rPr lang="pl-PL" b="1" dirty="0" err="1"/>
              <a:t>TurboPascal</a:t>
            </a:r>
            <a:r>
              <a:rPr lang="pl-PL" b="1" dirty="0"/>
              <a:t>/</a:t>
            </a:r>
            <a:r>
              <a:rPr lang="pl-PL" b="1" dirty="0" err="1"/>
              <a:t>Paradox</a:t>
            </a:r>
            <a:r>
              <a:rPr lang="pl-PL" b="1" dirty="0"/>
              <a:t>):</a:t>
            </a:r>
          </a:p>
          <a:p>
            <a:r>
              <a:rPr lang="pl-PL" dirty="0"/>
              <a:t>Wymagana warstwa pośrednia w postaci skryptów eksportu/importu danych lub narzędzi ETL, które transformują dane z formatu </a:t>
            </a:r>
            <a:r>
              <a:rPr lang="pl-PL" dirty="0" err="1"/>
              <a:t>Paradox</a:t>
            </a:r>
            <a:r>
              <a:rPr lang="pl-PL" dirty="0"/>
              <a:t> do MySQL.</a:t>
            </a:r>
          </a:p>
          <a:p>
            <a:r>
              <a:rPr lang="pl-PL" dirty="0"/>
              <a:t>Synchronizacja będzie realizowana cyklicznie (np. co 15 minut) z użyciem automatycznych zadań (</a:t>
            </a:r>
            <a:r>
              <a:rPr lang="pl-PL" dirty="0" err="1"/>
              <a:t>cron</a:t>
            </a:r>
            <a:r>
              <a:rPr lang="pl-PL" dirty="0"/>
              <a:t>, harmonogram zadań systemowych).</a:t>
            </a:r>
          </a:p>
          <a:p>
            <a:endParaRPr lang="pl-PL" dirty="0"/>
          </a:p>
          <a:p>
            <a:r>
              <a:rPr lang="pl-PL" b="1" dirty="0"/>
              <a:t>Lokalizacja</a:t>
            </a:r>
            <a:r>
              <a:rPr lang="pl-PL" dirty="0"/>
              <a:t>: RAMB</a:t>
            </a:r>
          </a:p>
        </p:txBody>
      </p:sp>
    </p:spTree>
    <p:extLst>
      <p:ext uri="{BB962C8B-B14F-4D97-AF65-F5344CB8AC3E}">
        <p14:creationId xmlns:p14="http://schemas.microsoft.com/office/powerpoint/2010/main" val="5509124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651978-5BD8-13B0-9FC2-ACE51C70BD7E}"/>
            </a:ext>
          </a:extLst>
        </p:cNvPr>
        <p:cNvGrpSpPr/>
        <p:nvPr/>
      </p:nvGrpSpPr>
      <p:grpSpPr>
        <a:xfrm>
          <a:off x="0" y="0"/>
          <a:ext cx="0" cy="0"/>
          <a:chOff x="0" y="0"/>
          <a:chExt cx="0" cy="0"/>
        </a:xfrm>
      </p:grpSpPr>
      <p:sp>
        <p:nvSpPr>
          <p:cNvPr id="3" name="Symbol zastępczy tekstu 1">
            <a:extLst>
              <a:ext uri="{FF2B5EF4-FFF2-40B4-BE49-F238E27FC236}">
                <a16:creationId xmlns:a16="http://schemas.microsoft.com/office/drawing/2014/main" id="{D3BF0B1B-6324-86AE-CAF8-D7F212B2B37A}"/>
              </a:ext>
            </a:extLst>
          </p:cNvPr>
          <p:cNvSpPr>
            <a:spLocks noGrp="1"/>
          </p:cNvSpPr>
          <p:nvPr>
            <p:ph type="body" sz="quarter" idx="10"/>
          </p:nvPr>
        </p:nvSpPr>
        <p:spPr>
          <a:xfrm>
            <a:off x="477520" y="365126"/>
            <a:ext cx="9340850" cy="655292"/>
          </a:xfrm>
        </p:spPr>
        <p:txBody>
          <a:bodyPr/>
          <a:lstStyle/>
          <a:p>
            <a:r>
              <a:rPr lang="pl-PL" dirty="0"/>
              <a:t>Bezpieczeństwo i dostęp</a:t>
            </a:r>
          </a:p>
        </p:txBody>
      </p:sp>
      <p:sp>
        <p:nvSpPr>
          <p:cNvPr id="2" name="pole tekstowe 1">
            <a:extLst>
              <a:ext uri="{FF2B5EF4-FFF2-40B4-BE49-F238E27FC236}">
                <a16:creationId xmlns:a16="http://schemas.microsoft.com/office/drawing/2014/main" id="{1ABDB303-04C8-8B42-F9B5-F2C25CEB761B}"/>
              </a:ext>
            </a:extLst>
          </p:cNvPr>
          <p:cNvSpPr txBox="1"/>
          <p:nvPr/>
        </p:nvSpPr>
        <p:spPr>
          <a:xfrm>
            <a:off x="583096" y="1113183"/>
            <a:ext cx="11357113" cy="923330"/>
          </a:xfrm>
          <a:prstGeom prst="rect">
            <a:avLst/>
          </a:prstGeom>
          <a:noFill/>
        </p:spPr>
        <p:txBody>
          <a:bodyPr wrap="square" rtlCol="0">
            <a:spAutoFit/>
          </a:bodyPr>
          <a:lstStyle/>
          <a:p>
            <a:pPr marL="285750" indent="-285750">
              <a:buFont typeface="Arial" panose="020B0604020202020204" pitchFamily="34" charset="0"/>
              <a:buChar char="•"/>
            </a:pPr>
            <a:r>
              <a:rPr lang="pl-PL" dirty="0"/>
              <a:t>Dostęp do Szyny Danych oraz baz odbywa się poprzez autoryzowane konta z przypisanymi rolami.</a:t>
            </a:r>
          </a:p>
          <a:p>
            <a:pPr marL="285750" indent="-285750">
              <a:buFont typeface="Arial" panose="020B0604020202020204" pitchFamily="34" charset="0"/>
              <a:buChar char="•"/>
            </a:pPr>
            <a:r>
              <a:rPr lang="pl-PL" dirty="0"/>
              <a:t>Ruch sieciowy pomiędzy serwerami w firmach RAMB i PGE/Kopalnia </a:t>
            </a:r>
            <a:r>
              <a:rPr lang="pl-PL" b="1" dirty="0"/>
              <a:t>musi zostać przepuszczony przez odpowiednie porty (TCP 3306 dla MySQL oraz 80 i 443 dla HTTP i HTTPS)</a:t>
            </a:r>
            <a:r>
              <a:rPr lang="pl-PL" dirty="0"/>
              <a:t> na firewallach obu stron.</a:t>
            </a:r>
          </a:p>
        </p:txBody>
      </p:sp>
      <p:pic>
        <p:nvPicPr>
          <p:cNvPr id="7" name="Obraz 6">
            <a:extLst>
              <a:ext uri="{FF2B5EF4-FFF2-40B4-BE49-F238E27FC236}">
                <a16:creationId xmlns:a16="http://schemas.microsoft.com/office/drawing/2014/main" id="{A87C613A-3EC7-E731-606A-0AD496318181}"/>
              </a:ext>
            </a:extLst>
          </p:cNvPr>
          <p:cNvPicPr>
            <a:picLocks noChangeAspect="1"/>
          </p:cNvPicPr>
          <p:nvPr/>
        </p:nvPicPr>
        <p:blipFill>
          <a:blip r:embed="rId2"/>
          <a:stretch>
            <a:fillRect/>
          </a:stretch>
        </p:blipFill>
        <p:spPr>
          <a:xfrm>
            <a:off x="8203095" y="2355573"/>
            <a:ext cx="3631096" cy="3631096"/>
          </a:xfrm>
          <a:prstGeom prst="rect">
            <a:avLst/>
          </a:prstGeom>
        </p:spPr>
      </p:pic>
    </p:spTree>
    <p:extLst>
      <p:ext uri="{BB962C8B-B14F-4D97-AF65-F5344CB8AC3E}">
        <p14:creationId xmlns:p14="http://schemas.microsoft.com/office/powerpoint/2010/main" val="12683661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89EB58-5F24-8B6D-E807-43E8BBAC4DF7}"/>
            </a:ext>
          </a:extLst>
        </p:cNvPr>
        <p:cNvGrpSpPr/>
        <p:nvPr/>
      </p:nvGrpSpPr>
      <p:grpSpPr>
        <a:xfrm>
          <a:off x="0" y="0"/>
          <a:ext cx="0" cy="0"/>
          <a:chOff x="0" y="0"/>
          <a:chExt cx="0" cy="0"/>
        </a:xfrm>
      </p:grpSpPr>
      <p:sp>
        <p:nvSpPr>
          <p:cNvPr id="3" name="Symbol zastępczy tekstu 1">
            <a:extLst>
              <a:ext uri="{FF2B5EF4-FFF2-40B4-BE49-F238E27FC236}">
                <a16:creationId xmlns:a16="http://schemas.microsoft.com/office/drawing/2014/main" id="{C7DD1116-B836-7657-5FFF-7B62FCC67A0D}"/>
              </a:ext>
            </a:extLst>
          </p:cNvPr>
          <p:cNvSpPr>
            <a:spLocks noGrp="1"/>
          </p:cNvSpPr>
          <p:nvPr>
            <p:ph type="body" sz="quarter" idx="10"/>
          </p:nvPr>
        </p:nvSpPr>
        <p:spPr>
          <a:xfrm>
            <a:off x="477520" y="365126"/>
            <a:ext cx="9340850" cy="655292"/>
          </a:xfrm>
        </p:spPr>
        <p:txBody>
          <a:bodyPr/>
          <a:lstStyle/>
          <a:p>
            <a:r>
              <a:rPr lang="pl-PL" dirty="0"/>
              <a:t>Korzyści i wymagania techniczne</a:t>
            </a:r>
          </a:p>
        </p:txBody>
      </p:sp>
      <p:sp>
        <p:nvSpPr>
          <p:cNvPr id="2" name="pole tekstowe 1">
            <a:extLst>
              <a:ext uri="{FF2B5EF4-FFF2-40B4-BE49-F238E27FC236}">
                <a16:creationId xmlns:a16="http://schemas.microsoft.com/office/drawing/2014/main" id="{2C10EC53-3380-3887-3DFE-1643260EAEAB}"/>
              </a:ext>
            </a:extLst>
          </p:cNvPr>
          <p:cNvSpPr txBox="1"/>
          <p:nvPr/>
        </p:nvSpPr>
        <p:spPr>
          <a:xfrm>
            <a:off x="583096" y="1113183"/>
            <a:ext cx="11357113" cy="2585323"/>
          </a:xfrm>
          <a:prstGeom prst="rect">
            <a:avLst/>
          </a:prstGeom>
          <a:noFill/>
        </p:spPr>
        <p:txBody>
          <a:bodyPr wrap="square" rtlCol="0">
            <a:spAutoFit/>
          </a:bodyPr>
          <a:lstStyle/>
          <a:p>
            <a:pPr>
              <a:buNone/>
            </a:pPr>
            <a:r>
              <a:rPr lang="pl-PL" b="1" dirty="0"/>
              <a:t>Korzyści:</a:t>
            </a:r>
            <a:endParaRPr lang="pl-PL" dirty="0"/>
          </a:p>
          <a:p>
            <a:pPr marL="285750" indent="-285750">
              <a:buFont typeface="Arial" panose="020B0604020202020204" pitchFamily="34" charset="0"/>
              <a:buChar char="•"/>
            </a:pPr>
            <a:r>
              <a:rPr lang="pl-PL" dirty="0"/>
              <a:t>Zachowanie autonomii technologicznej systemów.</a:t>
            </a:r>
          </a:p>
          <a:p>
            <a:pPr marL="285750" indent="-285750">
              <a:buFont typeface="Arial" panose="020B0604020202020204" pitchFamily="34" charset="0"/>
              <a:buChar char="•"/>
            </a:pPr>
            <a:r>
              <a:rPr lang="pl-PL" dirty="0"/>
              <a:t>Uproszczona wymiana danych dzięki wspólnej Szynie Danych.</a:t>
            </a:r>
          </a:p>
          <a:p>
            <a:pPr marL="285750" indent="-285750">
              <a:buFont typeface="Arial" panose="020B0604020202020204" pitchFamily="34" charset="0"/>
              <a:buChar char="•"/>
            </a:pPr>
            <a:r>
              <a:rPr lang="pl-PL" dirty="0"/>
              <a:t>Możliwość integracji systemów </a:t>
            </a:r>
            <a:r>
              <a:rPr lang="pl-PL" dirty="0" err="1"/>
              <a:t>legacy</a:t>
            </a:r>
            <a:r>
              <a:rPr lang="pl-PL" dirty="0"/>
              <a:t> bez konieczności ich przebudowy.</a:t>
            </a:r>
          </a:p>
          <a:p>
            <a:pPr>
              <a:buNone/>
            </a:pPr>
            <a:endParaRPr lang="pl-PL" b="1" dirty="0"/>
          </a:p>
          <a:p>
            <a:pPr>
              <a:buNone/>
            </a:pPr>
            <a:r>
              <a:rPr lang="pl-PL" b="1" dirty="0"/>
              <a:t>Wymagania:</a:t>
            </a:r>
            <a:endParaRPr lang="pl-PL" dirty="0"/>
          </a:p>
          <a:p>
            <a:pPr marL="285750" indent="-285750">
              <a:buFont typeface="Arial" panose="020B0604020202020204" pitchFamily="34" charset="0"/>
              <a:buChar char="•"/>
            </a:pPr>
            <a:r>
              <a:rPr lang="pl-PL" dirty="0"/>
              <a:t>Dostęp sieciowy do/z SoftSPM ENT (PGE/Kopalnia) do Szyny Danych (RAMB).</a:t>
            </a:r>
          </a:p>
          <a:p>
            <a:pPr marL="285750" indent="-285750">
              <a:buFont typeface="Arial" panose="020B0604020202020204" pitchFamily="34" charset="0"/>
              <a:buChar char="•"/>
            </a:pPr>
            <a:r>
              <a:rPr lang="pl-PL" dirty="0"/>
              <a:t>Stała synchronizacja z Remonty do Szyny Danych.</a:t>
            </a:r>
          </a:p>
          <a:p>
            <a:pPr marL="285750" indent="-285750">
              <a:buFont typeface="Arial" panose="020B0604020202020204" pitchFamily="34" charset="0"/>
              <a:buChar char="•"/>
            </a:pPr>
            <a:r>
              <a:rPr lang="pl-PL" dirty="0"/>
              <a:t>Monitorowanie i zabezpieczenie kanałów komunikacyjnych między Spółkami (PGE/Kopalnia i RAMB).</a:t>
            </a:r>
          </a:p>
        </p:txBody>
      </p:sp>
    </p:spTree>
    <p:extLst>
      <p:ext uri="{BB962C8B-B14F-4D97-AF65-F5344CB8AC3E}">
        <p14:creationId xmlns:p14="http://schemas.microsoft.com/office/powerpoint/2010/main" val="9169339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a:extLst>
              <a:ext uri="{FF2B5EF4-FFF2-40B4-BE49-F238E27FC236}">
                <a16:creationId xmlns:a16="http://schemas.microsoft.com/office/drawing/2014/main" id="{8F2787CC-8C5E-8488-325B-DD10F999C54A}"/>
              </a:ext>
            </a:extLst>
          </p:cNvPr>
          <p:cNvSpPr txBox="1"/>
          <p:nvPr/>
        </p:nvSpPr>
        <p:spPr>
          <a:xfrm>
            <a:off x="887413" y="974209"/>
            <a:ext cx="6118224" cy="523220"/>
          </a:xfrm>
          <a:prstGeom prst="rect">
            <a:avLst/>
          </a:prstGeom>
        </p:spPr>
        <p:txBody>
          <a:bodyPr/>
          <a:lstStyle>
            <a:lvl1pPr marR="0" indent="0" defTabSz="914400" fontAlgn="auto">
              <a:lnSpc>
                <a:spcPct val="100000"/>
              </a:lnSpc>
              <a:spcBef>
                <a:spcPts val="0"/>
              </a:spcBef>
              <a:spcAft>
                <a:spcPts val="0"/>
              </a:spcAft>
              <a:buClrTx/>
              <a:buSzTx/>
              <a:buFont typeface="Arial" panose="020B0604020202020204" pitchFamily="34" charset="0"/>
              <a:buNone/>
              <a:tabLst/>
              <a:defRPr sz="3200" b="1" i="0">
                <a:solidFill>
                  <a:srgbClr val="3A464A"/>
                </a:solidFill>
                <a:latin typeface="Corbel" panose="020B0503020204020204" pitchFamily="34" charset="0"/>
              </a:defRPr>
            </a:lvl1pPr>
            <a:lvl2pPr marL="685800" indent="-228600" defTabSz="914400">
              <a:lnSpc>
                <a:spcPct val="90000"/>
              </a:lnSpc>
              <a:spcBef>
                <a:spcPts val="500"/>
              </a:spcBef>
              <a:buFont typeface="Arial" panose="020B0604020202020204" pitchFamily="34" charset="0"/>
              <a:buChar char="•"/>
              <a:defRPr sz="2400"/>
            </a:lvl2pPr>
            <a:lvl3pPr marL="1143000" indent="-228600" defTabSz="914400">
              <a:lnSpc>
                <a:spcPct val="90000"/>
              </a:lnSpc>
              <a:spcBef>
                <a:spcPts val="500"/>
              </a:spcBef>
              <a:buFont typeface="Arial" panose="020B0604020202020204" pitchFamily="34" charset="0"/>
              <a:buChar char="•"/>
              <a:defRPr sz="2000"/>
            </a:lvl3pPr>
            <a:lvl4pPr marL="1600200" indent="-228600" defTabSz="914400">
              <a:lnSpc>
                <a:spcPct val="90000"/>
              </a:lnSpc>
              <a:spcBef>
                <a:spcPts val="500"/>
              </a:spcBef>
              <a:buFont typeface="Arial" panose="020B0604020202020204" pitchFamily="34" charset="0"/>
              <a:buChar char="•"/>
            </a:lvl4pPr>
            <a:lvl5pPr marL="2057400" indent="-228600" defTabSz="914400">
              <a:lnSpc>
                <a:spcPct val="90000"/>
              </a:lnSpc>
              <a:spcBef>
                <a:spcPts val="500"/>
              </a:spcBef>
              <a:buFont typeface="Arial" panose="020B0604020202020204" pitchFamily="34" charset="0"/>
              <a:buChar cha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r>
              <a:rPr lang="pl-PL" dirty="0"/>
              <a:t>Pytania?</a:t>
            </a:r>
            <a:endParaRPr lang="en-GB" dirty="0"/>
          </a:p>
        </p:txBody>
      </p:sp>
      <p:pic>
        <p:nvPicPr>
          <p:cNvPr id="5" name="Grafika 4" descr="Pytania z wypełnieniem pełnym">
            <a:extLst>
              <a:ext uri="{FF2B5EF4-FFF2-40B4-BE49-F238E27FC236}">
                <a16:creationId xmlns:a16="http://schemas.microsoft.com/office/drawing/2014/main" id="{3CBD0ABE-8659-48DD-CDDB-766C8AC5249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632450" y="1981200"/>
            <a:ext cx="3568700" cy="3568700"/>
          </a:xfrm>
          <a:prstGeom prst="rect">
            <a:avLst/>
          </a:prstGeom>
        </p:spPr>
      </p:pic>
    </p:spTree>
    <p:extLst>
      <p:ext uri="{BB962C8B-B14F-4D97-AF65-F5344CB8AC3E}">
        <p14:creationId xmlns:p14="http://schemas.microsoft.com/office/powerpoint/2010/main" val="325886266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LASTSLIDEVIEWED" val="256,1,Slide1"/>
</p:tagLst>
</file>

<file path=ppt/theme/theme1.xml><?xml version="1.0" encoding="utf-8"?>
<a:theme xmlns:a="http://schemas.openxmlformats.org/drawingml/2006/main" name="BFF_Tema_01">
  <a:themeElements>
    <a:clrScheme name="BFF_Colors">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i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FF_Tema_01" id="{ED8A71B3-5F86-1648-BE76-1008D2B5757B}" vid="{1BA9A022-DC30-214F-978F-A3DBA94E4C0C}"/>
    </a:ext>
  </a:extLst>
</a:theme>
</file>

<file path=ppt/theme/theme2.xml><?xml version="1.0" encoding="utf-8"?>
<a:theme xmlns:a="http://schemas.openxmlformats.org/drawingml/2006/main" name="DISCLAIMER">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PAGE_LAYOUT_03">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BACK_COVER">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188BF63E29EB446A1C355F397084CFC" ma:contentTypeVersion="11" ma:contentTypeDescription="Create a new document." ma:contentTypeScope="" ma:versionID="0c73b417041c752f408dfb213c5e89a1">
  <xsd:schema xmlns:xsd="http://www.w3.org/2001/XMLSchema" xmlns:xs="http://www.w3.org/2001/XMLSchema" xmlns:p="http://schemas.microsoft.com/office/2006/metadata/properties" xmlns:ns2="6c23630c-29ce-4cd9-9e5b-71a001bfb53c" xmlns:ns3="96620242-7ae3-45a1-8144-21d26e46414b" targetNamespace="http://schemas.microsoft.com/office/2006/metadata/properties" ma:root="true" ma:fieldsID="d2e4a70803f3f77c6ab1da9ea8521095" ns2:_="" ns3:_="">
    <xsd:import namespace="6c23630c-29ce-4cd9-9e5b-71a001bfb53c"/>
    <xsd:import namespace="96620242-7ae3-45a1-8144-21d26e46414b"/>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c23630c-29ce-4cd9-9e5b-71a001bfb53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6620242-7ae3-45a1-8144-21d26e46414b"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3676B77-772B-4EEF-BDCE-7A1998BAD1D8}">
  <ds:schemaRefs>
    <ds:schemaRef ds:uri="http://purl.org/dc/elements/1.1/"/>
    <ds:schemaRef ds:uri="http://schemas.microsoft.com/office/infopath/2007/PartnerControls"/>
    <ds:schemaRef ds:uri="96620242-7ae3-45a1-8144-21d26e46414b"/>
    <ds:schemaRef ds:uri="http://purl.org/dc/terms/"/>
    <ds:schemaRef ds:uri="http://schemas.microsoft.com/office/2006/metadata/properties"/>
    <ds:schemaRef ds:uri="http://schemas.openxmlformats.org/package/2006/metadata/core-properties"/>
    <ds:schemaRef ds:uri="http://schemas.microsoft.com/office/2006/documentManagement/types"/>
    <ds:schemaRef ds:uri="6c23630c-29ce-4cd9-9e5b-71a001bfb53c"/>
    <ds:schemaRef ds:uri="http://www.w3.org/XML/1998/namespace"/>
    <ds:schemaRef ds:uri="http://purl.org/dc/dcmitype/"/>
  </ds:schemaRefs>
</ds:datastoreItem>
</file>

<file path=customXml/itemProps2.xml><?xml version="1.0" encoding="utf-8"?>
<ds:datastoreItem xmlns:ds="http://schemas.openxmlformats.org/officeDocument/2006/customXml" ds:itemID="{5856877C-52A8-4198-BC94-30E0B2C9CBB7}">
  <ds:schemaRefs>
    <ds:schemaRef ds:uri="6c23630c-29ce-4cd9-9e5b-71a001bfb53c"/>
    <ds:schemaRef ds:uri="96620242-7ae3-45a1-8144-21d26e46414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B7D86A0D-3D90-4872-A15D-C95D71AC322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BFF_Tema_01</Template>
  <TotalTime>13336</TotalTime>
  <Words>426</Words>
  <Application>Microsoft Office PowerPoint</Application>
  <PresentationFormat>Panoramiczny</PresentationFormat>
  <Paragraphs>59</Paragraphs>
  <Slides>7</Slides>
  <Notes>1</Notes>
  <HiddenSlides>0</HiddenSlides>
  <MMClips>0</MMClips>
  <ScaleCrop>false</ScaleCrop>
  <HeadingPairs>
    <vt:vector size="6" baseType="variant">
      <vt:variant>
        <vt:lpstr>Używane czcionki</vt:lpstr>
      </vt:variant>
      <vt:variant>
        <vt:i4>4</vt:i4>
      </vt:variant>
      <vt:variant>
        <vt:lpstr>Motyw</vt:lpstr>
      </vt:variant>
      <vt:variant>
        <vt:i4>4</vt:i4>
      </vt:variant>
      <vt:variant>
        <vt:lpstr>Tytuły slajdów</vt:lpstr>
      </vt:variant>
      <vt:variant>
        <vt:i4>7</vt:i4>
      </vt:variant>
    </vt:vector>
  </HeadingPairs>
  <TitlesOfParts>
    <vt:vector size="15" baseType="lpstr">
      <vt:lpstr>Arial</vt:lpstr>
      <vt:lpstr>Calibri</vt:lpstr>
      <vt:lpstr>Corbel</vt:lpstr>
      <vt:lpstr>Trebuchet MS</vt:lpstr>
      <vt:lpstr>BFF_Tema_01</vt:lpstr>
      <vt:lpstr>DISCLAIMER</vt:lpstr>
      <vt:lpstr>PAGE_LAYOUT_03</vt:lpstr>
      <vt:lpstr>BACK_COVER</vt:lpstr>
      <vt:lpstr>SoftSPM TEST  Architektura ICT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Luca Fumagalli</dc:creator>
  <cp:lastModifiedBy>Zatorski Przemysław</cp:lastModifiedBy>
  <cp:revision>207</cp:revision>
  <cp:lastPrinted>2023-09-10T15:57:07Z</cp:lastPrinted>
  <dcterms:created xsi:type="dcterms:W3CDTF">2021-02-16T22:07:55Z</dcterms:created>
  <dcterms:modified xsi:type="dcterms:W3CDTF">2025-05-05T06:28:38Z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0x010100A188BF63E29EB446A1C355F397084CFC</vt:lpwstr>
  </property>
  <property fmtid="{D5CDD505-2E9C-101B-9397-08002B2CF9AE}" pid="3" name="MSIP_Label_ea60d57e-af5b-4752-ac57-3e4f28ca11dc_Enabled">
    <vt:lpwstr>true</vt:lpwstr>
  </property>
  <property fmtid="{D5CDD505-2E9C-101B-9397-08002B2CF9AE}" pid="4" name="MSIP_Label_ea60d57e-af5b-4752-ac57-3e4f28ca11dc_SetDate">
    <vt:lpwstr>2021-06-10T16:42:09Z</vt:lpwstr>
  </property>
  <property fmtid="{D5CDD505-2E9C-101B-9397-08002B2CF9AE}" pid="5" name="MSIP_Label_ea60d57e-af5b-4752-ac57-3e4f28ca11dc_Method">
    <vt:lpwstr>Standard</vt:lpwstr>
  </property>
  <property fmtid="{D5CDD505-2E9C-101B-9397-08002B2CF9AE}" pid="6" name="MSIP_Label_ea60d57e-af5b-4752-ac57-3e4f28ca11dc_Name">
    <vt:lpwstr>ea60d57e-af5b-4752-ac57-3e4f28ca11dc</vt:lpwstr>
  </property>
  <property fmtid="{D5CDD505-2E9C-101B-9397-08002B2CF9AE}" pid="7" name="MSIP_Label_ea60d57e-af5b-4752-ac57-3e4f28ca11dc_SiteId">
    <vt:lpwstr>36da45f1-dd2c-4d1f-af13-5abe46b99921</vt:lpwstr>
  </property>
  <property fmtid="{D5CDD505-2E9C-101B-9397-08002B2CF9AE}" pid="8" name="MSIP_Label_ea60d57e-af5b-4752-ac57-3e4f28ca11dc_ActionId">
    <vt:lpwstr>bdbc188f-1770-4ae9-85c1-835242072fe9</vt:lpwstr>
  </property>
  <property fmtid="{D5CDD505-2E9C-101B-9397-08002B2CF9AE}" pid="9" name="MSIP_Label_ea60d57e-af5b-4752-ac57-3e4f28ca11dc_ContentBits">
    <vt:lpwstr>0</vt:lpwstr>
  </property>
</Properties>
</file>